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5" r:id="rId11"/>
    <p:sldId id="266"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77D7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39"/>
    <p:restoredTop sz="90782"/>
  </p:normalViewPr>
  <p:slideViewPr>
    <p:cSldViewPr snapToGrid="0">
      <p:cViewPr varScale="1">
        <p:scale>
          <a:sx n="106" d="100"/>
          <a:sy n="106" d="100"/>
        </p:scale>
        <p:origin x="496"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diagrams/_rels/data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png"/></Relationships>
</file>

<file path=ppt/diagrams/_rels/data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_rels/drawing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png"/></Relationships>
</file>

<file path=ppt/diagrams/_rels/drawing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9056BF9-C981-8346-8D46-EB6320B61AC3}" type="doc">
      <dgm:prSet loTypeId="urn:microsoft.com/office/officeart/2005/8/layout/hProcess10" loCatId="" qsTypeId="urn:microsoft.com/office/officeart/2005/8/quickstyle/simple1" qsCatId="simple" csTypeId="urn:microsoft.com/office/officeart/2005/8/colors/colorful1" csCatId="colorful" phldr="1"/>
      <dgm:spPr/>
      <dgm:t>
        <a:bodyPr/>
        <a:lstStyle/>
        <a:p>
          <a:endParaRPr lang="en-GB"/>
        </a:p>
      </dgm:t>
    </dgm:pt>
    <dgm:pt modelId="{37B24A85-7645-7D40-937B-9DA0BA7A8A29}">
      <dgm:prSet phldrT="[Text]"/>
      <dgm:spPr/>
      <dgm:t>
        <a:bodyPr/>
        <a:lstStyle/>
        <a:p>
          <a:pPr algn="l" rtl="0"/>
          <a:r>
            <a:rPr lang="en-IE" b="1" dirty="0"/>
            <a:t>Current navigation apps focus only on shortest route</a:t>
          </a:r>
          <a:endParaRPr lang="en-GB" b="1" dirty="0"/>
        </a:p>
      </dgm:t>
    </dgm:pt>
    <dgm:pt modelId="{29D47EAC-3397-B84A-8CF4-23A12357AEDC}" type="parTrans" cxnId="{2843B8F9-286B-8F4E-AB5C-4453BF11A6CA}">
      <dgm:prSet/>
      <dgm:spPr/>
      <dgm:t>
        <a:bodyPr/>
        <a:lstStyle/>
        <a:p>
          <a:endParaRPr lang="en-GB"/>
        </a:p>
      </dgm:t>
    </dgm:pt>
    <dgm:pt modelId="{BEB2B762-BEBA-204E-8141-3ECDA3C1E368}" type="sibTrans" cxnId="{2843B8F9-286B-8F4E-AB5C-4453BF11A6CA}">
      <dgm:prSet/>
      <dgm:spPr/>
      <dgm:t>
        <a:bodyPr/>
        <a:lstStyle/>
        <a:p>
          <a:endParaRPr lang="en-GB"/>
        </a:p>
      </dgm:t>
    </dgm:pt>
    <dgm:pt modelId="{6041D83B-C5F8-1242-A0D8-21C23D45FCFB}">
      <dgm:prSet phldrT="[Text]" custT="1"/>
      <dgm:spPr/>
      <dgm:t>
        <a:bodyPr/>
        <a:lstStyle/>
        <a:p>
          <a:pPr algn="l"/>
          <a:r>
            <a:rPr lang="en-IE" sz="2000" b="1" dirty="0"/>
            <a:t>Safety risks ignored (crime, traffic, poor infrastructure, weather</a:t>
          </a:r>
          <a:r>
            <a:rPr lang="en-IE" sz="1700" dirty="0"/>
            <a:t>)</a:t>
          </a:r>
          <a:endParaRPr lang="en-GB" sz="1700" dirty="0"/>
        </a:p>
      </dgm:t>
    </dgm:pt>
    <dgm:pt modelId="{1AE5C551-7AE5-9B42-A47C-D915704D29B5}" type="parTrans" cxnId="{B439FA7A-2A3E-3246-B370-5AF8B3AF1385}">
      <dgm:prSet/>
      <dgm:spPr/>
      <dgm:t>
        <a:bodyPr/>
        <a:lstStyle/>
        <a:p>
          <a:endParaRPr lang="en-GB"/>
        </a:p>
      </dgm:t>
    </dgm:pt>
    <dgm:pt modelId="{47C47DDB-63C9-B749-8434-574E0C0A06E0}" type="sibTrans" cxnId="{B439FA7A-2A3E-3246-B370-5AF8B3AF1385}">
      <dgm:prSet/>
      <dgm:spPr/>
      <dgm:t>
        <a:bodyPr/>
        <a:lstStyle/>
        <a:p>
          <a:pPr rtl="0"/>
          <a:endParaRPr lang="en-GB"/>
        </a:p>
      </dgm:t>
    </dgm:pt>
    <dgm:pt modelId="{765A9AD6-1859-5B4D-8EEE-2871F87FB898}">
      <dgm:prSet phldrT="[Text]"/>
      <dgm:spPr/>
      <dgm:t>
        <a:bodyPr/>
        <a:lstStyle/>
        <a:p>
          <a:r>
            <a:rPr lang="en-IE" dirty="0"/>
            <a:t>Vulnerable users face potential risks (women at night, elderly, cyclists</a:t>
          </a:r>
          <a:endParaRPr lang="en-GB" dirty="0"/>
        </a:p>
      </dgm:t>
    </dgm:pt>
    <dgm:pt modelId="{51572D93-856D-694F-AC8E-221388D26287}" type="parTrans" cxnId="{430DF079-F9AE-2542-925A-8F8F05091380}">
      <dgm:prSet/>
      <dgm:spPr/>
      <dgm:t>
        <a:bodyPr/>
        <a:lstStyle/>
        <a:p>
          <a:endParaRPr lang="en-GB"/>
        </a:p>
      </dgm:t>
    </dgm:pt>
    <dgm:pt modelId="{18FCAAD3-EE9D-244A-82CF-FCAC754F40E0}" type="sibTrans" cxnId="{430DF079-F9AE-2542-925A-8F8F05091380}">
      <dgm:prSet/>
      <dgm:spPr/>
      <dgm:t>
        <a:bodyPr/>
        <a:lstStyle/>
        <a:p>
          <a:endParaRPr lang="en-GB"/>
        </a:p>
      </dgm:t>
    </dgm:pt>
    <dgm:pt modelId="{9A6C312B-BC68-1A42-9027-281E2B7DD62F}" type="pres">
      <dgm:prSet presAssocID="{D9056BF9-C981-8346-8D46-EB6320B61AC3}" presName="Name0" presStyleCnt="0">
        <dgm:presLayoutVars>
          <dgm:dir/>
          <dgm:resizeHandles val="exact"/>
        </dgm:presLayoutVars>
      </dgm:prSet>
      <dgm:spPr/>
    </dgm:pt>
    <dgm:pt modelId="{6BEECCBB-7D5F-EB4C-B2DB-9CDA58BDA1C5}" type="pres">
      <dgm:prSet presAssocID="{37B24A85-7645-7D40-937B-9DA0BA7A8A29}" presName="composite" presStyleCnt="0"/>
      <dgm:spPr/>
    </dgm:pt>
    <dgm:pt modelId="{2A238F57-5066-2A47-AF2A-A73752562AF2}" type="pres">
      <dgm:prSet presAssocID="{37B24A85-7645-7D40-937B-9DA0BA7A8A29}" presName="imagSh" presStyleLbl="bgImgPlace1" presStyleIdx="0" presStyleCnt="3"/>
      <dgm:spPr>
        <a:blipFill>
          <a:blip xmlns:r="http://schemas.openxmlformats.org/officeDocument/2006/relationships" r:embed="rId1"/>
          <a:srcRect/>
          <a:stretch>
            <a:fillRect l="-8000" r="-8000"/>
          </a:stretch>
        </a:blipFill>
      </dgm:spPr>
    </dgm:pt>
    <dgm:pt modelId="{D60771A8-D804-FC4D-B7C0-C42725AD5C94}" type="pres">
      <dgm:prSet presAssocID="{37B24A85-7645-7D40-937B-9DA0BA7A8A29}" presName="txNode" presStyleLbl="node1" presStyleIdx="0" presStyleCnt="3" custScaleX="91056" custScaleY="47644">
        <dgm:presLayoutVars>
          <dgm:bulletEnabled val="1"/>
        </dgm:presLayoutVars>
      </dgm:prSet>
      <dgm:spPr/>
    </dgm:pt>
    <dgm:pt modelId="{A0E401F2-B7E0-CD4D-BE8E-213239D6A4F3}" type="pres">
      <dgm:prSet presAssocID="{BEB2B762-BEBA-204E-8141-3ECDA3C1E368}" presName="sibTrans" presStyleLbl="sibTrans2D1" presStyleIdx="0" presStyleCnt="2"/>
      <dgm:spPr/>
    </dgm:pt>
    <dgm:pt modelId="{F0359EF1-9AED-8B42-B630-8856201E5DA6}" type="pres">
      <dgm:prSet presAssocID="{BEB2B762-BEBA-204E-8141-3ECDA3C1E368}" presName="connTx" presStyleLbl="sibTrans2D1" presStyleIdx="0" presStyleCnt="2"/>
      <dgm:spPr/>
    </dgm:pt>
    <dgm:pt modelId="{0F06FC8A-7C8F-244F-89B4-E4B47CAB3EB1}" type="pres">
      <dgm:prSet presAssocID="{6041D83B-C5F8-1242-A0D8-21C23D45FCFB}" presName="composite" presStyleCnt="0"/>
      <dgm:spPr/>
    </dgm:pt>
    <dgm:pt modelId="{1CAC755E-0962-1447-A9E6-38E9813A9B2A}" type="pres">
      <dgm:prSet presAssocID="{6041D83B-C5F8-1242-A0D8-21C23D45FCFB}" presName="imagSh" presStyleLbl="bgImgPlace1" presStyleIdx="1" presStyleCnt="3"/>
      <dgm:spPr>
        <a:blipFill>
          <a:blip xmlns:r="http://schemas.openxmlformats.org/officeDocument/2006/relationships" r:embed="rId2">
            <a:extLst>
              <a:ext uri="{28A0092B-C50C-407E-A947-70E740481C1C}">
                <a14:useLocalDpi xmlns:a14="http://schemas.microsoft.com/office/drawing/2010/main" val="0"/>
              </a:ext>
            </a:extLst>
          </a:blip>
          <a:srcRect/>
          <a:stretch>
            <a:fillRect l="-43000" r="-43000"/>
          </a:stretch>
        </a:blipFill>
      </dgm:spPr>
    </dgm:pt>
    <dgm:pt modelId="{50BCC658-74A9-9444-BF0B-5CCE9CEFD4C7}" type="pres">
      <dgm:prSet presAssocID="{6041D83B-C5F8-1242-A0D8-21C23D45FCFB}" presName="txNode" presStyleLbl="node1" presStyleIdx="1" presStyleCnt="3" custScaleY="43913">
        <dgm:presLayoutVars>
          <dgm:bulletEnabled val="1"/>
        </dgm:presLayoutVars>
      </dgm:prSet>
      <dgm:spPr/>
    </dgm:pt>
    <dgm:pt modelId="{1089301D-8784-DD4A-B3DB-46E69FD05C5F}" type="pres">
      <dgm:prSet presAssocID="{47C47DDB-63C9-B749-8434-574E0C0A06E0}" presName="sibTrans" presStyleLbl="sibTrans2D1" presStyleIdx="1" presStyleCnt="2"/>
      <dgm:spPr/>
    </dgm:pt>
    <dgm:pt modelId="{A8839068-F230-554F-888E-6AB993D9FECD}" type="pres">
      <dgm:prSet presAssocID="{47C47DDB-63C9-B749-8434-574E0C0A06E0}" presName="connTx" presStyleLbl="sibTrans2D1" presStyleIdx="1" presStyleCnt="2"/>
      <dgm:spPr/>
    </dgm:pt>
    <dgm:pt modelId="{6AF8DBDA-6661-2644-90E8-F8ACC99B0D90}" type="pres">
      <dgm:prSet presAssocID="{765A9AD6-1859-5B4D-8EEE-2871F87FB898}" presName="composite" presStyleCnt="0"/>
      <dgm:spPr/>
    </dgm:pt>
    <dgm:pt modelId="{364C8869-F0FC-734D-A797-A68647B5B604}" type="pres">
      <dgm:prSet presAssocID="{765A9AD6-1859-5B4D-8EEE-2871F87FB898}" presName="imagSh" presStyleLbl="bgImgPlace1" presStyleIdx="2" presStyleCnt="3"/>
      <dgm:spPr>
        <a:blipFill>
          <a:blip xmlns:r="http://schemas.openxmlformats.org/officeDocument/2006/relationships" r:embed="rId3"/>
          <a:srcRect/>
          <a:stretch>
            <a:fillRect l="-49000" r="-49000"/>
          </a:stretch>
        </a:blipFill>
      </dgm:spPr>
    </dgm:pt>
    <dgm:pt modelId="{50DBD31F-9120-0540-B525-B7FEEF77FC8E}" type="pres">
      <dgm:prSet presAssocID="{765A9AD6-1859-5B4D-8EEE-2871F87FB898}" presName="txNode" presStyleLbl="node1" presStyleIdx="2" presStyleCnt="3" custScaleY="49524">
        <dgm:presLayoutVars>
          <dgm:bulletEnabled val="1"/>
        </dgm:presLayoutVars>
      </dgm:prSet>
      <dgm:spPr/>
    </dgm:pt>
  </dgm:ptLst>
  <dgm:cxnLst>
    <dgm:cxn modelId="{FAA6CC5F-A677-664D-9CBA-4D5CDC7805C1}" type="presOf" srcId="{47C47DDB-63C9-B749-8434-574E0C0A06E0}" destId="{A8839068-F230-554F-888E-6AB993D9FECD}" srcOrd="1" destOrd="0" presId="urn:microsoft.com/office/officeart/2005/8/layout/hProcess10"/>
    <dgm:cxn modelId="{4F2AD26B-DA6F-5649-81B2-31F4ED418B06}" type="presOf" srcId="{6041D83B-C5F8-1242-A0D8-21C23D45FCFB}" destId="{50BCC658-74A9-9444-BF0B-5CCE9CEFD4C7}" srcOrd="0" destOrd="0" presId="urn:microsoft.com/office/officeart/2005/8/layout/hProcess10"/>
    <dgm:cxn modelId="{430DF079-F9AE-2542-925A-8F8F05091380}" srcId="{D9056BF9-C981-8346-8D46-EB6320B61AC3}" destId="{765A9AD6-1859-5B4D-8EEE-2871F87FB898}" srcOrd="2" destOrd="0" parTransId="{51572D93-856D-694F-AC8E-221388D26287}" sibTransId="{18FCAAD3-EE9D-244A-82CF-FCAC754F40E0}"/>
    <dgm:cxn modelId="{B439FA7A-2A3E-3246-B370-5AF8B3AF1385}" srcId="{D9056BF9-C981-8346-8D46-EB6320B61AC3}" destId="{6041D83B-C5F8-1242-A0D8-21C23D45FCFB}" srcOrd="1" destOrd="0" parTransId="{1AE5C551-7AE5-9B42-A47C-D915704D29B5}" sibTransId="{47C47DDB-63C9-B749-8434-574E0C0A06E0}"/>
    <dgm:cxn modelId="{30091682-D38D-D249-A2BD-3B249B878E71}" type="presOf" srcId="{D9056BF9-C981-8346-8D46-EB6320B61AC3}" destId="{9A6C312B-BC68-1A42-9027-281E2B7DD62F}" srcOrd="0" destOrd="0" presId="urn:microsoft.com/office/officeart/2005/8/layout/hProcess10"/>
    <dgm:cxn modelId="{C997A395-1264-974C-A1E4-0E24225576E6}" type="presOf" srcId="{765A9AD6-1859-5B4D-8EEE-2871F87FB898}" destId="{50DBD31F-9120-0540-B525-B7FEEF77FC8E}" srcOrd="0" destOrd="0" presId="urn:microsoft.com/office/officeart/2005/8/layout/hProcess10"/>
    <dgm:cxn modelId="{331B24A5-CBF6-0747-ADC6-6A357EC4CA45}" type="presOf" srcId="{BEB2B762-BEBA-204E-8141-3ECDA3C1E368}" destId="{F0359EF1-9AED-8B42-B630-8856201E5DA6}" srcOrd="1" destOrd="0" presId="urn:microsoft.com/office/officeart/2005/8/layout/hProcess10"/>
    <dgm:cxn modelId="{5965CFA9-911E-D440-AECE-B21DCD4C6A34}" type="presOf" srcId="{BEB2B762-BEBA-204E-8141-3ECDA3C1E368}" destId="{A0E401F2-B7E0-CD4D-BE8E-213239D6A4F3}" srcOrd="0" destOrd="0" presId="urn:microsoft.com/office/officeart/2005/8/layout/hProcess10"/>
    <dgm:cxn modelId="{B6CED8CF-C10F-D44B-AEB7-C1D6BD0A4A9C}" type="presOf" srcId="{37B24A85-7645-7D40-937B-9DA0BA7A8A29}" destId="{D60771A8-D804-FC4D-B7C0-C42725AD5C94}" srcOrd="0" destOrd="0" presId="urn:microsoft.com/office/officeart/2005/8/layout/hProcess10"/>
    <dgm:cxn modelId="{634CDDF4-C774-B44C-A16E-3113C56D22BF}" type="presOf" srcId="{47C47DDB-63C9-B749-8434-574E0C0A06E0}" destId="{1089301D-8784-DD4A-B3DB-46E69FD05C5F}" srcOrd="0" destOrd="0" presId="urn:microsoft.com/office/officeart/2005/8/layout/hProcess10"/>
    <dgm:cxn modelId="{2843B8F9-286B-8F4E-AB5C-4453BF11A6CA}" srcId="{D9056BF9-C981-8346-8D46-EB6320B61AC3}" destId="{37B24A85-7645-7D40-937B-9DA0BA7A8A29}" srcOrd="0" destOrd="0" parTransId="{29D47EAC-3397-B84A-8CF4-23A12357AEDC}" sibTransId="{BEB2B762-BEBA-204E-8141-3ECDA3C1E368}"/>
    <dgm:cxn modelId="{BADC0EF7-B9AB-A947-B998-81001299196B}" type="presParOf" srcId="{9A6C312B-BC68-1A42-9027-281E2B7DD62F}" destId="{6BEECCBB-7D5F-EB4C-B2DB-9CDA58BDA1C5}" srcOrd="0" destOrd="0" presId="urn:microsoft.com/office/officeart/2005/8/layout/hProcess10"/>
    <dgm:cxn modelId="{DF1F6A97-DF62-8846-A5D3-DBDC4BFD1238}" type="presParOf" srcId="{6BEECCBB-7D5F-EB4C-B2DB-9CDA58BDA1C5}" destId="{2A238F57-5066-2A47-AF2A-A73752562AF2}" srcOrd="0" destOrd="0" presId="urn:microsoft.com/office/officeart/2005/8/layout/hProcess10"/>
    <dgm:cxn modelId="{3DF7EBEB-DCD3-C742-958F-9210B1748682}" type="presParOf" srcId="{6BEECCBB-7D5F-EB4C-B2DB-9CDA58BDA1C5}" destId="{D60771A8-D804-FC4D-B7C0-C42725AD5C94}" srcOrd="1" destOrd="0" presId="urn:microsoft.com/office/officeart/2005/8/layout/hProcess10"/>
    <dgm:cxn modelId="{1E47AE22-3EB8-B74D-941A-8597942CEE2E}" type="presParOf" srcId="{9A6C312B-BC68-1A42-9027-281E2B7DD62F}" destId="{A0E401F2-B7E0-CD4D-BE8E-213239D6A4F3}" srcOrd="1" destOrd="0" presId="urn:microsoft.com/office/officeart/2005/8/layout/hProcess10"/>
    <dgm:cxn modelId="{89D7AC50-AE14-884C-B2FF-0EE0AAB43BD6}" type="presParOf" srcId="{A0E401F2-B7E0-CD4D-BE8E-213239D6A4F3}" destId="{F0359EF1-9AED-8B42-B630-8856201E5DA6}" srcOrd="0" destOrd="0" presId="urn:microsoft.com/office/officeart/2005/8/layout/hProcess10"/>
    <dgm:cxn modelId="{7DCA8C82-ECD8-9544-8F3F-C99F0A31F0B7}" type="presParOf" srcId="{9A6C312B-BC68-1A42-9027-281E2B7DD62F}" destId="{0F06FC8A-7C8F-244F-89B4-E4B47CAB3EB1}" srcOrd="2" destOrd="0" presId="urn:microsoft.com/office/officeart/2005/8/layout/hProcess10"/>
    <dgm:cxn modelId="{4CDA679C-906E-D14E-B0F7-BC5A95248396}" type="presParOf" srcId="{0F06FC8A-7C8F-244F-89B4-E4B47CAB3EB1}" destId="{1CAC755E-0962-1447-A9E6-38E9813A9B2A}" srcOrd="0" destOrd="0" presId="urn:microsoft.com/office/officeart/2005/8/layout/hProcess10"/>
    <dgm:cxn modelId="{40C4D9B4-A9F0-B346-A010-51C4B6A4F172}" type="presParOf" srcId="{0F06FC8A-7C8F-244F-89B4-E4B47CAB3EB1}" destId="{50BCC658-74A9-9444-BF0B-5CCE9CEFD4C7}" srcOrd="1" destOrd="0" presId="urn:microsoft.com/office/officeart/2005/8/layout/hProcess10"/>
    <dgm:cxn modelId="{FBB3A259-ED67-A44E-A6D3-572C2FF585CF}" type="presParOf" srcId="{9A6C312B-BC68-1A42-9027-281E2B7DD62F}" destId="{1089301D-8784-DD4A-B3DB-46E69FD05C5F}" srcOrd="3" destOrd="0" presId="urn:microsoft.com/office/officeart/2005/8/layout/hProcess10"/>
    <dgm:cxn modelId="{921CF29F-B45F-8B45-A02A-91E3A5DBDF8A}" type="presParOf" srcId="{1089301D-8784-DD4A-B3DB-46E69FD05C5F}" destId="{A8839068-F230-554F-888E-6AB993D9FECD}" srcOrd="0" destOrd="0" presId="urn:microsoft.com/office/officeart/2005/8/layout/hProcess10"/>
    <dgm:cxn modelId="{BDBAE01A-A277-5041-87CB-431890325FA4}" type="presParOf" srcId="{9A6C312B-BC68-1A42-9027-281E2B7DD62F}" destId="{6AF8DBDA-6661-2644-90E8-F8ACC99B0D90}" srcOrd="4" destOrd="0" presId="urn:microsoft.com/office/officeart/2005/8/layout/hProcess10"/>
    <dgm:cxn modelId="{3DFBEB2F-CA10-A546-AB8D-7CD5652C8612}" type="presParOf" srcId="{6AF8DBDA-6661-2644-90E8-F8ACC99B0D90}" destId="{364C8869-F0FC-734D-A797-A68647B5B604}" srcOrd="0" destOrd="0" presId="urn:microsoft.com/office/officeart/2005/8/layout/hProcess10"/>
    <dgm:cxn modelId="{F2D862C5-A9F5-6C4B-AB7C-212B47F6620E}" type="presParOf" srcId="{6AF8DBDA-6661-2644-90E8-F8ACC99B0D90}" destId="{50DBD31F-9120-0540-B525-B7FEEF77FC8E}" srcOrd="1" destOrd="0" presId="urn:microsoft.com/office/officeart/2005/8/layout/hProcess10"/>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4D303F0-AE18-4587-8639-A964377F9C6B}"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0F84C765-9EA6-4565-B681-6EC537570C8D}">
      <dgm:prSet/>
      <dgm:spPr/>
      <dgm:t>
        <a:bodyPr/>
        <a:lstStyle/>
        <a:p>
          <a:r>
            <a:rPr lang="en-IE"/>
            <a:t>Gap in safety-aware navigation tools</a:t>
          </a:r>
          <a:endParaRPr lang="en-US"/>
        </a:p>
      </dgm:t>
    </dgm:pt>
    <dgm:pt modelId="{428E3AC0-A9F4-473E-9BE0-C7821A2C54D8}" type="parTrans" cxnId="{A8464717-F1D2-4578-95EC-A2D991D7AD72}">
      <dgm:prSet/>
      <dgm:spPr/>
      <dgm:t>
        <a:bodyPr/>
        <a:lstStyle/>
        <a:p>
          <a:endParaRPr lang="en-US"/>
        </a:p>
      </dgm:t>
    </dgm:pt>
    <dgm:pt modelId="{D3A64427-CD3F-485D-9680-B48F7A6F4044}" type="sibTrans" cxnId="{A8464717-F1D2-4578-95EC-A2D991D7AD72}">
      <dgm:prSet/>
      <dgm:spPr/>
      <dgm:t>
        <a:bodyPr/>
        <a:lstStyle/>
        <a:p>
          <a:endParaRPr lang="en-US"/>
        </a:p>
      </dgm:t>
    </dgm:pt>
    <dgm:pt modelId="{09E68C1D-9BBB-48EC-94C8-3DE216FB5D70}">
      <dgm:prSet/>
      <dgm:spPr/>
      <dgm:t>
        <a:bodyPr/>
        <a:lstStyle/>
        <a:p>
          <a:r>
            <a:rPr lang="en-IE"/>
            <a:t>Supports NYC Vision Zero &amp; safer streets</a:t>
          </a:r>
          <a:endParaRPr lang="en-US"/>
        </a:p>
      </dgm:t>
    </dgm:pt>
    <dgm:pt modelId="{DA09B1E1-AE26-4DFD-81DA-77FEE667EF76}" type="parTrans" cxnId="{3BD35A0B-D059-4825-8889-C291F7FEF7AF}">
      <dgm:prSet/>
      <dgm:spPr/>
      <dgm:t>
        <a:bodyPr/>
        <a:lstStyle/>
        <a:p>
          <a:endParaRPr lang="en-US"/>
        </a:p>
      </dgm:t>
    </dgm:pt>
    <dgm:pt modelId="{D2FB8388-73B0-4056-BF8E-64BC88965254}" type="sibTrans" cxnId="{3BD35A0B-D059-4825-8889-C291F7FEF7AF}">
      <dgm:prSet/>
      <dgm:spPr/>
      <dgm:t>
        <a:bodyPr/>
        <a:lstStyle/>
        <a:p>
          <a:endParaRPr lang="en-US"/>
        </a:p>
      </dgm:t>
    </dgm:pt>
    <dgm:pt modelId="{081E69AF-754F-4435-9C9F-C104F9C4EBB9}">
      <dgm:prSet/>
      <dgm:spPr/>
      <dgm:t>
        <a:bodyPr/>
        <a:lstStyle/>
        <a:p>
          <a:r>
            <a:rPr lang="en-IE"/>
            <a:t>Provides data-driven insights for urban planning</a:t>
          </a:r>
          <a:endParaRPr lang="en-US"/>
        </a:p>
      </dgm:t>
    </dgm:pt>
    <dgm:pt modelId="{1DA321D5-859A-4278-91D7-F349831DCBA8}" type="parTrans" cxnId="{1A065101-F86D-4266-A2C3-4AEDC406ABD8}">
      <dgm:prSet/>
      <dgm:spPr/>
      <dgm:t>
        <a:bodyPr/>
        <a:lstStyle/>
        <a:p>
          <a:endParaRPr lang="en-US"/>
        </a:p>
      </dgm:t>
    </dgm:pt>
    <dgm:pt modelId="{5E96721B-F04B-4CEB-9C15-DF11EA8FC260}" type="sibTrans" cxnId="{1A065101-F86D-4266-A2C3-4AEDC406ABD8}">
      <dgm:prSet/>
      <dgm:spPr/>
      <dgm:t>
        <a:bodyPr/>
        <a:lstStyle/>
        <a:p>
          <a:endParaRPr lang="en-US"/>
        </a:p>
      </dgm:t>
    </dgm:pt>
    <dgm:pt modelId="{90C8620D-F897-40F4-9A36-2EE4C58DAFFB}" type="pres">
      <dgm:prSet presAssocID="{54D303F0-AE18-4587-8639-A964377F9C6B}" presName="root" presStyleCnt="0">
        <dgm:presLayoutVars>
          <dgm:dir/>
          <dgm:resizeHandles val="exact"/>
        </dgm:presLayoutVars>
      </dgm:prSet>
      <dgm:spPr/>
    </dgm:pt>
    <dgm:pt modelId="{AF870341-BCA2-4958-9451-A78F96D120D4}" type="pres">
      <dgm:prSet presAssocID="{0F84C765-9EA6-4565-B681-6EC537570C8D}" presName="compNode" presStyleCnt="0"/>
      <dgm:spPr/>
    </dgm:pt>
    <dgm:pt modelId="{9471572E-3880-4A6B-90E1-F05B7CAE2382}" type="pres">
      <dgm:prSet presAssocID="{0F84C765-9EA6-4565-B681-6EC537570C8D}" presName="bgRect" presStyleLbl="bgShp" presStyleIdx="0" presStyleCnt="3"/>
      <dgm:spPr/>
    </dgm:pt>
    <dgm:pt modelId="{44FA6CDC-AEA7-4E97-874F-7DA9DA019E42}" type="pres">
      <dgm:prSet presAssocID="{0F84C765-9EA6-4565-B681-6EC537570C8D}"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Lighthouse scene"/>
        </a:ext>
      </dgm:extLst>
    </dgm:pt>
    <dgm:pt modelId="{9DCCB05E-BED0-4E7D-B2B8-1B1398D71697}" type="pres">
      <dgm:prSet presAssocID="{0F84C765-9EA6-4565-B681-6EC537570C8D}" presName="spaceRect" presStyleCnt="0"/>
      <dgm:spPr/>
    </dgm:pt>
    <dgm:pt modelId="{B9758625-0945-4ECE-ACF8-0E1A24F1E903}" type="pres">
      <dgm:prSet presAssocID="{0F84C765-9EA6-4565-B681-6EC537570C8D}" presName="parTx" presStyleLbl="revTx" presStyleIdx="0" presStyleCnt="3">
        <dgm:presLayoutVars>
          <dgm:chMax val="0"/>
          <dgm:chPref val="0"/>
        </dgm:presLayoutVars>
      </dgm:prSet>
      <dgm:spPr/>
    </dgm:pt>
    <dgm:pt modelId="{8DFDC794-FA64-4BF8-AE7C-B8205957E026}" type="pres">
      <dgm:prSet presAssocID="{D3A64427-CD3F-485D-9680-B48F7A6F4044}" presName="sibTrans" presStyleCnt="0"/>
      <dgm:spPr/>
    </dgm:pt>
    <dgm:pt modelId="{05B6C310-7224-41EC-84F8-35479D43165C}" type="pres">
      <dgm:prSet presAssocID="{09E68C1D-9BBB-48EC-94C8-3DE216FB5D70}" presName="compNode" presStyleCnt="0"/>
      <dgm:spPr/>
    </dgm:pt>
    <dgm:pt modelId="{13E701C2-45A8-4912-92EB-8448AC961409}" type="pres">
      <dgm:prSet presAssocID="{09E68C1D-9BBB-48EC-94C8-3DE216FB5D70}" presName="bgRect" presStyleLbl="bgShp" presStyleIdx="1" presStyleCnt="3"/>
      <dgm:spPr/>
    </dgm:pt>
    <dgm:pt modelId="{32F831EA-71BC-4DF7-9935-BA983184757F}" type="pres">
      <dgm:prSet presAssocID="{09E68C1D-9BBB-48EC-94C8-3DE216FB5D70}"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ar"/>
        </a:ext>
      </dgm:extLst>
    </dgm:pt>
    <dgm:pt modelId="{E8E3124C-843B-4AB3-91CA-B20BE85EE515}" type="pres">
      <dgm:prSet presAssocID="{09E68C1D-9BBB-48EC-94C8-3DE216FB5D70}" presName="spaceRect" presStyleCnt="0"/>
      <dgm:spPr/>
    </dgm:pt>
    <dgm:pt modelId="{E78A04BC-EC93-4BFB-A89D-7A86332B216B}" type="pres">
      <dgm:prSet presAssocID="{09E68C1D-9BBB-48EC-94C8-3DE216FB5D70}" presName="parTx" presStyleLbl="revTx" presStyleIdx="1" presStyleCnt="3">
        <dgm:presLayoutVars>
          <dgm:chMax val="0"/>
          <dgm:chPref val="0"/>
        </dgm:presLayoutVars>
      </dgm:prSet>
      <dgm:spPr/>
    </dgm:pt>
    <dgm:pt modelId="{9AB2E560-E82C-4172-886F-C29727E32066}" type="pres">
      <dgm:prSet presAssocID="{D2FB8388-73B0-4056-BF8E-64BC88965254}" presName="sibTrans" presStyleCnt="0"/>
      <dgm:spPr/>
    </dgm:pt>
    <dgm:pt modelId="{560C64EC-13E9-4A00-BDDF-4A47DD7FAEEE}" type="pres">
      <dgm:prSet presAssocID="{081E69AF-754F-4435-9C9F-C104F9C4EBB9}" presName="compNode" presStyleCnt="0"/>
      <dgm:spPr/>
    </dgm:pt>
    <dgm:pt modelId="{E819CA58-5988-4A5B-B6C3-C228BCDBBB94}" type="pres">
      <dgm:prSet presAssocID="{081E69AF-754F-4435-9C9F-C104F9C4EBB9}" presName="bgRect" presStyleLbl="bgShp" presStyleIdx="2" presStyleCnt="3"/>
      <dgm:spPr/>
    </dgm:pt>
    <dgm:pt modelId="{D4190B21-C504-4FBB-8A7E-E786A0ACAD71}" type="pres">
      <dgm:prSet presAssocID="{081E69AF-754F-4435-9C9F-C104F9C4EBB9}"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ity"/>
        </a:ext>
      </dgm:extLst>
    </dgm:pt>
    <dgm:pt modelId="{D5430590-E516-497F-A2E8-DD9B52BCD307}" type="pres">
      <dgm:prSet presAssocID="{081E69AF-754F-4435-9C9F-C104F9C4EBB9}" presName="spaceRect" presStyleCnt="0"/>
      <dgm:spPr/>
    </dgm:pt>
    <dgm:pt modelId="{9999A7AB-01E5-4743-AA75-D66AFA4AB812}" type="pres">
      <dgm:prSet presAssocID="{081E69AF-754F-4435-9C9F-C104F9C4EBB9}" presName="parTx" presStyleLbl="revTx" presStyleIdx="2" presStyleCnt="3">
        <dgm:presLayoutVars>
          <dgm:chMax val="0"/>
          <dgm:chPref val="0"/>
        </dgm:presLayoutVars>
      </dgm:prSet>
      <dgm:spPr/>
    </dgm:pt>
  </dgm:ptLst>
  <dgm:cxnLst>
    <dgm:cxn modelId="{1A065101-F86D-4266-A2C3-4AEDC406ABD8}" srcId="{54D303F0-AE18-4587-8639-A964377F9C6B}" destId="{081E69AF-754F-4435-9C9F-C104F9C4EBB9}" srcOrd="2" destOrd="0" parTransId="{1DA321D5-859A-4278-91D7-F349831DCBA8}" sibTransId="{5E96721B-F04B-4CEB-9C15-DF11EA8FC260}"/>
    <dgm:cxn modelId="{3BD35A0B-D059-4825-8889-C291F7FEF7AF}" srcId="{54D303F0-AE18-4587-8639-A964377F9C6B}" destId="{09E68C1D-9BBB-48EC-94C8-3DE216FB5D70}" srcOrd="1" destOrd="0" parTransId="{DA09B1E1-AE26-4DFD-81DA-77FEE667EF76}" sibTransId="{D2FB8388-73B0-4056-BF8E-64BC88965254}"/>
    <dgm:cxn modelId="{A8464717-F1D2-4578-95EC-A2D991D7AD72}" srcId="{54D303F0-AE18-4587-8639-A964377F9C6B}" destId="{0F84C765-9EA6-4565-B681-6EC537570C8D}" srcOrd="0" destOrd="0" parTransId="{428E3AC0-A9F4-473E-9BE0-C7821A2C54D8}" sibTransId="{D3A64427-CD3F-485D-9680-B48F7A6F4044}"/>
    <dgm:cxn modelId="{BA3861AF-ABBF-4FBD-8B0A-005DA8E093B2}" type="presOf" srcId="{09E68C1D-9BBB-48EC-94C8-3DE216FB5D70}" destId="{E78A04BC-EC93-4BFB-A89D-7A86332B216B}" srcOrd="0" destOrd="0" presId="urn:microsoft.com/office/officeart/2018/2/layout/IconVerticalSolidList"/>
    <dgm:cxn modelId="{B2D079DD-CA31-4DA5-B4B6-5595B562D0BC}" type="presOf" srcId="{54D303F0-AE18-4587-8639-A964377F9C6B}" destId="{90C8620D-F897-40F4-9A36-2EE4C58DAFFB}" srcOrd="0" destOrd="0" presId="urn:microsoft.com/office/officeart/2018/2/layout/IconVerticalSolidList"/>
    <dgm:cxn modelId="{D53144FB-5CEA-4810-8E77-7940D2B71CED}" type="presOf" srcId="{081E69AF-754F-4435-9C9F-C104F9C4EBB9}" destId="{9999A7AB-01E5-4743-AA75-D66AFA4AB812}" srcOrd="0" destOrd="0" presId="urn:microsoft.com/office/officeart/2018/2/layout/IconVerticalSolidList"/>
    <dgm:cxn modelId="{9E92D5FC-531D-4802-A23A-A200D863F2E2}" type="presOf" srcId="{0F84C765-9EA6-4565-B681-6EC537570C8D}" destId="{B9758625-0945-4ECE-ACF8-0E1A24F1E903}" srcOrd="0" destOrd="0" presId="urn:microsoft.com/office/officeart/2018/2/layout/IconVerticalSolidList"/>
    <dgm:cxn modelId="{E7E35A4D-3ADD-4F58-9736-B29A1CA69280}" type="presParOf" srcId="{90C8620D-F897-40F4-9A36-2EE4C58DAFFB}" destId="{AF870341-BCA2-4958-9451-A78F96D120D4}" srcOrd="0" destOrd="0" presId="urn:microsoft.com/office/officeart/2018/2/layout/IconVerticalSolidList"/>
    <dgm:cxn modelId="{5CFCFC9A-B89C-4275-9412-49DF156F7B1E}" type="presParOf" srcId="{AF870341-BCA2-4958-9451-A78F96D120D4}" destId="{9471572E-3880-4A6B-90E1-F05B7CAE2382}" srcOrd="0" destOrd="0" presId="urn:microsoft.com/office/officeart/2018/2/layout/IconVerticalSolidList"/>
    <dgm:cxn modelId="{F5CB0537-E1E6-4FF3-BC27-D08317C9DEDD}" type="presParOf" srcId="{AF870341-BCA2-4958-9451-A78F96D120D4}" destId="{44FA6CDC-AEA7-4E97-874F-7DA9DA019E42}" srcOrd="1" destOrd="0" presId="urn:microsoft.com/office/officeart/2018/2/layout/IconVerticalSolidList"/>
    <dgm:cxn modelId="{3733613D-53A7-4279-BA0C-322DC1F6906F}" type="presParOf" srcId="{AF870341-BCA2-4958-9451-A78F96D120D4}" destId="{9DCCB05E-BED0-4E7D-B2B8-1B1398D71697}" srcOrd="2" destOrd="0" presId="urn:microsoft.com/office/officeart/2018/2/layout/IconVerticalSolidList"/>
    <dgm:cxn modelId="{A9365351-421D-479D-8CC1-86CE0762AF51}" type="presParOf" srcId="{AF870341-BCA2-4958-9451-A78F96D120D4}" destId="{B9758625-0945-4ECE-ACF8-0E1A24F1E903}" srcOrd="3" destOrd="0" presId="urn:microsoft.com/office/officeart/2018/2/layout/IconVerticalSolidList"/>
    <dgm:cxn modelId="{843ADDAC-16D3-4D76-8462-4F5F1DFD9A4A}" type="presParOf" srcId="{90C8620D-F897-40F4-9A36-2EE4C58DAFFB}" destId="{8DFDC794-FA64-4BF8-AE7C-B8205957E026}" srcOrd="1" destOrd="0" presId="urn:microsoft.com/office/officeart/2018/2/layout/IconVerticalSolidList"/>
    <dgm:cxn modelId="{B3E8C02E-05D8-4B34-8821-FAECCAE31F54}" type="presParOf" srcId="{90C8620D-F897-40F4-9A36-2EE4C58DAFFB}" destId="{05B6C310-7224-41EC-84F8-35479D43165C}" srcOrd="2" destOrd="0" presId="urn:microsoft.com/office/officeart/2018/2/layout/IconVerticalSolidList"/>
    <dgm:cxn modelId="{5818BE95-C716-4214-B199-E12BAE29A317}" type="presParOf" srcId="{05B6C310-7224-41EC-84F8-35479D43165C}" destId="{13E701C2-45A8-4912-92EB-8448AC961409}" srcOrd="0" destOrd="0" presId="urn:microsoft.com/office/officeart/2018/2/layout/IconVerticalSolidList"/>
    <dgm:cxn modelId="{42E90848-EF5B-4671-95B2-1CCFD4973AB2}" type="presParOf" srcId="{05B6C310-7224-41EC-84F8-35479D43165C}" destId="{32F831EA-71BC-4DF7-9935-BA983184757F}" srcOrd="1" destOrd="0" presId="urn:microsoft.com/office/officeart/2018/2/layout/IconVerticalSolidList"/>
    <dgm:cxn modelId="{931038BC-8F53-42AF-BCB8-27F601624266}" type="presParOf" srcId="{05B6C310-7224-41EC-84F8-35479D43165C}" destId="{E8E3124C-843B-4AB3-91CA-B20BE85EE515}" srcOrd="2" destOrd="0" presId="urn:microsoft.com/office/officeart/2018/2/layout/IconVerticalSolidList"/>
    <dgm:cxn modelId="{87F48837-2A8F-4AE3-84AF-E99685D727D3}" type="presParOf" srcId="{05B6C310-7224-41EC-84F8-35479D43165C}" destId="{E78A04BC-EC93-4BFB-A89D-7A86332B216B}" srcOrd="3" destOrd="0" presId="urn:microsoft.com/office/officeart/2018/2/layout/IconVerticalSolidList"/>
    <dgm:cxn modelId="{4020DE4F-760E-423E-9AA9-761BFC7FAE10}" type="presParOf" srcId="{90C8620D-F897-40F4-9A36-2EE4C58DAFFB}" destId="{9AB2E560-E82C-4172-886F-C29727E32066}" srcOrd="3" destOrd="0" presId="urn:microsoft.com/office/officeart/2018/2/layout/IconVerticalSolidList"/>
    <dgm:cxn modelId="{3992D2B5-8533-4B86-A75A-6E6143278272}" type="presParOf" srcId="{90C8620D-F897-40F4-9A36-2EE4C58DAFFB}" destId="{560C64EC-13E9-4A00-BDDF-4A47DD7FAEEE}" srcOrd="4" destOrd="0" presId="urn:microsoft.com/office/officeart/2018/2/layout/IconVerticalSolidList"/>
    <dgm:cxn modelId="{A2974A92-C685-4ECB-A8B6-6CA257D9E02F}" type="presParOf" srcId="{560C64EC-13E9-4A00-BDDF-4A47DD7FAEEE}" destId="{E819CA58-5988-4A5B-B6C3-C228BCDBBB94}" srcOrd="0" destOrd="0" presId="urn:microsoft.com/office/officeart/2018/2/layout/IconVerticalSolidList"/>
    <dgm:cxn modelId="{72353BCD-2108-4B17-80D7-8814885C947E}" type="presParOf" srcId="{560C64EC-13E9-4A00-BDDF-4A47DD7FAEEE}" destId="{D4190B21-C504-4FBB-8A7E-E786A0ACAD71}" srcOrd="1" destOrd="0" presId="urn:microsoft.com/office/officeart/2018/2/layout/IconVerticalSolidList"/>
    <dgm:cxn modelId="{5ED29648-262B-47FB-A9BE-9C78235681B3}" type="presParOf" srcId="{560C64EC-13E9-4A00-BDDF-4A47DD7FAEEE}" destId="{D5430590-E516-497F-A2E8-DD9B52BCD307}" srcOrd="2" destOrd="0" presId="urn:microsoft.com/office/officeart/2018/2/layout/IconVerticalSolidList"/>
    <dgm:cxn modelId="{D7898822-52E4-4F77-9990-4ABD2407E11C}" type="presParOf" srcId="{560C64EC-13E9-4A00-BDDF-4A47DD7FAEEE}" destId="{9999A7AB-01E5-4743-AA75-D66AFA4AB812}"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A238F57-5066-2A47-AF2A-A73752562AF2}">
      <dsp:nvSpPr>
        <dsp:cNvPr id="0" name=""/>
        <dsp:cNvSpPr/>
      </dsp:nvSpPr>
      <dsp:spPr>
        <a:xfrm>
          <a:off x="4437" y="509269"/>
          <a:ext cx="2490471" cy="2490471"/>
        </a:xfrm>
        <a:prstGeom prst="roundRect">
          <a:avLst>
            <a:gd name="adj" fmla="val 10000"/>
          </a:avLst>
        </a:prstGeom>
        <a:blipFill>
          <a:blip xmlns:r="http://schemas.openxmlformats.org/officeDocument/2006/relationships" r:embed="rId1"/>
          <a:srcRect/>
          <a:stretch>
            <a:fillRect l="-8000" r="-8000"/>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60771A8-D804-FC4D-B7C0-C42725AD5C94}">
      <dsp:nvSpPr>
        <dsp:cNvPr id="0" name=""/>
        <dsp:cNvSpPr/>
      </dsp:nvSpPr>
      <dsp:spPr>
        <a:xfrm>
          <a:off x="521237" y="2655508"/>
          <a:ext cx="2267724" cy="1186560"/>
        </a:xfrm>
        <a:prstGeom prst="roundRect">
          <a:avLst>
            <a:gd name="adj" fmla="val 10000"/>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rtl="0">
            <a:lnSpc>
              <a:spcPct val="90000"/>
            </a:lnSpc>
            <a:spcBef>
              <a:spcPct val="0"/>
            </a:spcBef>
            <a:spcAft>
              <a:spcPct val="35000"/>
            </a:spcAft>
            <a:buNone/>
          </a:pPr>
          <a:r>
            <a:rPr lang="en-IE" sz="1800" b="1" kern="1200" dirty="0"/>
            <a:t>Current navigation apps focus only on shortest route</a:t>
          </a:r>
          <a:endParaRPr lang="en-GB" sz="1800" b="1" kern="1200" dirty="0"/>
        </a:p>
      </dsp:txBody>
      <dsp:txXfrm>
        <a:off x="555990" y="2690261"/>
        <a:ext cx="2198218" cy="1117054"/>
      </dsp:txXfrm>
    </dsp:sp>
    <dsp:sp modelId="{A0E401F2-B7E0-CD4D-BE8E-213239D6A4F3}">
      <dsp:nvSpPr>
        <dsp:cNvPr id="0" name=""/>
        <dsp:cNvSpPr/>
      </dsp:nvSpPr>
      <dsp:spPr>
        <a:xfrm rot="21297">
          <a:off x="2935644" y="1467102"/>
          <a:ext cx="440747" cy="598425"/>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GB" sz="1500" kern="1200"/>
        </a:p>
      </dsp:txBody>
      <dsp:txXfrm>
        <a:off x="2935645" y="1586377"/>
        <a:ext cx="308523" cy="359055"/>
      </dsp:txXfrm>
    </dsp:sp>
    <dsp:sp modelId="{1CAC755E-0962-1447-A9E6-38E9813A9B2A}">
      <dsp:nvSpPr>
        <dsp:cNvPr id="0" name=""/>
        <dsp:cNvSpPr/>
      </dsp:nvSpPr>
      <dsp:spPr>
        <a:xfrm>
          <a:off x="3754164" y="532499"/>
          <a:ext cx="2490471" cy="2490471"/>
        </a:xfrm>
        <a:prstGeom prst="roundRect">
          <a:avLst>
            <a:gd name="adj" fmla="val 10000"/>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43000" r="-43000"/>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0BCC658-74A9-9444-BF0B-5CCE9CEFD4C7}">
      <dsp:nvSpPr>
        <dsp:cNvPr id="0" name=""/>
        <dsp:cNvSpPr/>
      </dsp:nvSpPr>
      <dsp:spPr>
        <a:xfrm>
          <a:off x="4159589" y="2725197"/>
          <a:ext cx="2490471" cy="1093640"/>
        </a:xfrm>
        <a:prstGeom prst="roundRect">
          <a:avLst>
            <a:gd name="adj" fmla="val 10000"/>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IE" sz="2000" b="1" kern="1200" dirty="0"/>
            <a:t>Safety risks ignored (crime, traffic, poor infrastructure, weather</a:t>
          </a:r>
          <a:r>
            <a:rPr lang="en-IE" sz="1700" kern="1200" dirty="0"/>
            <a:t>)</a:t>
          </a:r>
          <a:endParaRPr lang="en-GB" sz="1700" kern="1200" dirty="0"/>
        </a:p>
      </dsp:txBody>
      <dsp:txXfrm>
        <a:off x="4191621" y="2757229"/>
        <a:ext cx="2426407" cy="1029576"/>
      </dsp:txXfrm>
    </dsp:sp>
    <dsp:sp modelId="{1089301D-8784-DD4A-B3DB-46E69FD05C5F}">
      <dsp:nvSpPr>
        <dsp:cNvPr id="0" name=""/>
        <dsp:cNvSpPr/>
      </dsp:nvSpPr>
      <dsp:spPr>
        <a:xfrm rot="21568896">
          <a:off x="6724346" y="1460744"/>
          <a:ext cx="479739" cy="598425"/>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rtl="0">
            <a:lnSpc>
              <a:spcPct val="90000"/>
            </a:lnSpc>
            <a:spcBef>
              <a:spcPct val="0"/>
            </a:spcBef>
            <a:spcAft>
              <a:spcPct val="35000"/>
            </a:spcAft>
            <a:buNone/>
          </a:pPr>
          <a:endParaRPr lang="en-GB" sz="1500" kern="1200"/>
        </a:p>
      </dsp:txBody>
      <dsp:txXfrm>
        <a:off x="6724349" y="1581080"/>
        <a:ext cx="335817" cy="359055"/>
      </dsp:txXfrm>
    </dsp:sp>
    <dsp:sp modelId="{364C8869-F0FC-734D-A797-A68647B5B604}">
      <dsp:nvSpPr>
        <dsp:cNvPr id="0" name=""/>
        <dsp:cNvSpPr/>
      </dsp:nvSpPr>
      <dsp:spPr>
        <a:xfrm>
          <a:off x="7615264" y="497564"/>
          <a:ext cx="2490471" cy="2490471"/>
        </a:xfrm>
        <a:prstGeom prst="roundRect">
          <a:avLst>
            <a:gd name="adj" fmla="val 10000"/>
          </a:avLst>
        </a:prstGeom>
        <a:blipFill>
          <a:blip xmlns:r="http://schemas.openxmlformats.org/officeDocument/2006/relationships" r:embed="rId3"/>
          <a:srcRect/>
          <a:stretch>
            <a:fillRect l="-49000" r="-49000"/>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0DBD31F-9120-0540-B525-B7FEEF77FC8E}">
      <dsp:nvSpPr>
        <dsp:cNvPr id="0" name=""/>
        <dsp:cNvSpPr/>
      </dsp:nvSpPr>
      <dsp:spPr>
        <a:xfrm>
          <a:off x="8020690" y="2620392"/>
          <a:ext cx="2490471" cy="1233381"/>
        </a:xfrm>
        <a:prstGeom prst="roundRect">
          <a:avLst>
            <a:gd name="adj" fmla="val 10000"/>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IE" sz="1800" kern="1200" dirty="0"/>
            <a:t>Vulnerable users face potential risks (women at night, elderly, cyclists</a:t>
          </a:r>
          <a:endParaRPr lang="en-GB" sz="1800" kern="1200" dirty="0"/>
        </a:p>
      </dsp:txBody>
      <dsp:txXfrm>
        <a:off x="8056814" y="2656516"/>
        <a:ext cx="2418223" cy="116113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471572E-3880-4A6B-90E1-F05B7CAE2382}">
      <dsp:nvSpPr>
        <dsp:cNvPr id="0" name=""/>
        <dsp:cNvSpPr/>
      </dsp:nvSpPr>
      <dsp:spPr>
        <a:xfrm>
          <a:off x="0" y="682"/>
          <a:ext cx="6245265" cy="159656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4FA6CDC-AEA7-4E97-874F-7DA9DA019E42}">
      <dsp:nvSpPr>
        <dsp:cNvPr id="0" name=""/>
        <dsp:cNvSpPr/>
      </dsp:nvSpPr>
      <dsp:spPr>
        <a:xfrm>
          <a:off x="482961" y="359909"/>
          <a:ext cx="878111" cy="87811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9758625-0945-4ECE-ACF8-0E1A24F1E903}">
      <dsp:nvSpPr>
        <dsp:cNvPr id="0" name=""/>
        <dsp:cNvSpPr/>
      </dsp:nvSpPr>
      <dsp:spPr>
        <a:xfrm>
          <a:off x="1844034" y="682"/>
          <a:ext cx="4401230" cy="15965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8970" tIns="168970" rIns="168970" bIns="168970" numCol="1" spcCol="1270" anchor="ctr" anchorCtr="0">
          <a:noAutofit/>
        </a:bodyPr>
        <a:lstStyle/>
        <a:p>
          <a:pPr marL="0" lvl="0" indent="0" algn="l" defTabSz="1111250">
            <a:lnSpc>
              <a:spcPct val="90000"/>
            </a:lnSpc>
            <a:spcBef>
              <a:spcPct val="0"/>
            </a:spcBef>
            <a:spcAft>
              <a:spcPct val="35000"/>
            </a:spcAft>
            <a:buNone/>
          </a:pPr>
          <a:r>
            <a:rPr lang="en-IE" sz="2500" kern="1200"/>
            <a:t>Gap in safety-aware navigation tools</a:t>
          </a:r>
          <a:endParaRPr lang="en-US" sz="2500" kern="1200"/>
        </a:p>
      </dsp:txBody>
      <dsp:txXfrm>
        <a:off x="1844034" y="682"/>
        <a:ext cx="4401230" cy="1596566"/>
      </dsp:txXfrm>
    </dsp:sp>
    <dsp:sp modelId="{13E701C2-45A8-4912-92EB-8448AC961409}">
      <dsp:nvSpPr>
        <dsp:cNvPr id="0" name=""/>
        <dsp:cNvSpPr/>
      </dsp:nvSpPr>
      <dsp:spPr>
        <a:xfrm>
          <a:off x="0" y="1996390"/>
          <a:ext cx="6245265" cy="159656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2F831EA-71BC-4DF7-9935-BA983184757F}">
      <dsp:nvSpPr>
        <dsp:cNvPr id="0" name=""/>
        <dsp:cNvSpPr/>
      </dsp:nvSpPr>
      <dsp:spPr>
        <a:xfrm>
          <a:off x="482961" y="2355617"/>
          <a:ext cx="878111" cy="87811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78A04BC-EC93-4BFB-A89D-7A86332B216B}">
      <dsp:nvSpPr>
        <dsp:cNvPr id="0" name=""/>
        <dsp:cNvSpPr/>
      </dsp:nvSpPr>
      <dsp:spPr>
        <a:xfrm>
          <a:off x="1844034" y="1996390"/>
          <a:ext cx="4401230" cy="15965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8970" tIns="168970" rIns="168970" bIns="168970" numCol="1" spcCol="1270" anchor="ctr" anchorCtr="0">
          <a:noAutofit/>
        </a:bodyPr>
        <a:lstStyle/>
        <a:p>
          <a:pPr marL="0" lvl="0" indent="0" algn="l" defTabSz="1111250">
            <a:lnSpc>
              <a:spcPct val="90000"/>
            </a:lnSpc>
            <a:spcBef>
              <a:spcPct val="0"/>
            </a:spcBef>
            <a:spcAft>
              <a:spcPct val="35000"/>
            </a:spcAft>
            <a:buNone/>
          </a:pPr>
          <a:r>
            <a:rPr lang="en-IE" sz="2500" kern="1200"/>
            <a:t>Supports NYC Vision Zero &amp; safer streets</a:t>
          </a:r>
          <a:endParaRPr lang="en-US" sz="2500" kern="1200"/>
        </a:p>
      </dsp:txBody>
      <dsp:txXfrm>
        <a:off x="1844034" y="1996390"/>
        <a:ext cx="4401230" cy="1596566"/>
      </dsp:txXfrm>
    </dsp:sp>
    <dsp:sp modelId="{E819CA58-5988-4A5B-B6C3-C228BCDBBB94}">
      <dsp:nvSpPr>
        <dsp:cNvPr id="0" name=""/>
        <dsp:cNvSpPr/>
      </dsp:nvSpPr>
      <dsp:spPr>
        <a:xfrm>
          <a:off x="0" y="3992098"/>
          <a:ext cx="6245265" cy="159656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4190B21-C504-4FBB-8A7E-E786A0ACAD71}">
      <dsp:nvSpPr>
        <dsp:cNvPr id="0" name=""/>
        <dsp:cNvSpPr/>
      </dsp:nvSpPr>
      <dsp:spPr>
        <a:xfrm>
          <a:off x="482961" y="4351325"/>
          <a:ext cx="878111" cy="87811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999A7AB-01E5-4743-AA75-D66AFA4AB812}">
      <dsp:nvSpPr>
        <dsp:cNvPr id="0" name=""/>
        <dsp:cNvSpPr/>
      </dsp:nvSpPr>
      <dsp:spPr>
        <a:xfrm>
          <a:off x="1844034" y="3992098"/>
          <a:ext cx="4401230" cy="15965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8970" tIns="168970" rIns="168970" bIns="168970" numCol="1" spcCol="1270" anchor="ctr" anchorCtr="0">
          <a:noAutofit/>
        </a:bodyPr>
        <a:lstStyle/>
        <a:p>
          <a:pPr marL="0" lvl="0" indent="0" algn="l" defTabSz="1111250">
            <a:lnSpc>
              <a:spcPct val="90000"/>
            </a:lnSpc>
            <a:spcBef>
              <a:spcPct val="0"/>
            </a:spcBef>
            <a:spcAft>
              <a:spcPct val="35000"/>
            </a:spcAft>
            <a:buNone/>
          </a:pPr>
          <a:r>
            <a:rPr lang="en-IE" sz="2500" kern="1200"/>
            <a:t>Provides data-driven insights for urban planning</a:t>
          </a:r>
          <a:endParaRPr lang="en-US" sz="2500" kern="1200"/>
        </a:p>
      </dsp:txBody>
      <dsp:txXfrm>
        <a:off x="1844034" y="3992098"/>
        <a:ext cx="4401230" cy="1596566"/>
      </dsp:txXfrm>
    </dsp:sp>
  </dsp:spTree>
</dsp:drawing>
</file>

<file path=ppt/diagrams/layout1.xml><?xml version="1.0" encoding="utf-8"?>
<dgm:layoutDef xmlns:dgm="http://schemas.openxmlformats.org/drawingml/2006/diagram" xmlns:a="http://schemas.openxmlformats.org/drawingml/2006/main" uniqueId="urn:microsoft.com/office/officeart/2005/8/layout/hProcess10">
  <dgm:title val=""/>
  <dgm:desc val=""/>
  <dgm:catLst>
    <dgm:cat type="process" pri="3000"/>
    <dgm:cat type="picture" pri="30000"/>
    <dgm:cat type="pictureconvert" pri="3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op="equ" fact="0.3333"/>
      <dgm:constr type="primFontSz" for="des" forName="txNode" op="equ" val="65"/>
      <dgm:constr type="primFontSz" for="des" forName="connTx" op="equ" val="55"/>
      <dgm:constr type="primFontSz" for="des" forName="connTx" refType="primFontSz" refFor="des" refForName="txNode" op="lte" fact="0.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imagSh"/>
              <dgm:constr type="w" for="ch" forName="imagSh" refType="w" fact="0.86"/>
              <dgm:constr type="t" for="ch" forName="imagSh"/>
              <dgm:constr type="h" for="ch" forName="imagSh" refType="w" refFor="ch" refForName="imagSh"/>
              <dgm:constr type="l" for="ch" forName="txNode" refType="w" fact="0.14"/>
              <dgm:constr type="w" for="ch" forName="txNode" refType="w" refFor="ch" refForName="imagSh"/>
              <dgm:constr type="t" for="ch" forName="txNode" refType="h" refFor="ch" refForName="imagSh" fact="0.6"/>
              <dgm:constr type="h" for="ch" forName="txNode" refType="h" refFor="ch" refForName="imagSh"/>
            </dgm:constrLst>
          </dgm:if>
          <dgm:else name="Name7">
            <dgm:constrLst>
              <dgm:constr type="l" for="ch" forName="imagSh" refType="w" fact="0.14"/>
              <dgm:constr type="w" for="ch" forName="imagSh" refType="w" fact="0.86"/>
              <dgm:constr type="t" for="ch" forName="imagSh"/>
              <dgm:constr type="h" for="ch" forName="imagSh" refType="w" refFor="ch" refForName="imagSh"/>
              <dgm:constr type="l" for="ch" forName="txNode"/>
              <dgm:constr type="w" for="ch" forName="txNode" refType="w" refFor="ch" refForName="imagSh"/>
              <dgm:constr type="t" for="ch" forName="txNode" refType="h" refFor="ch" refForName="imagSh" fact="0.6"/>
              <dgm:constr type="h" for="ch" forName="txNode" refType="h" refFor="ch" refForName="imagSh"/>
            </dgm:constrLst>
          </dgm:else>
        </dgm:choose>
        <dgm:ruleLst/>
        <dgm:layoutNode name="imagSh" styleLbl="bgImgPlace1">
          <dgm:alg type="sp"/>
          <dgm:shape xmlns:r="http://schemas.openxmlformats.org/officeDocument/2006/relationships" type="roundRect" r:blip="" blipPhldr="1">
            <dgm:adjLst>
              <dgm:adj idx="1" val="0.1"/>
            </dgm:adjLst>
          </dgm:shape>
          <dgm:presOf/>
          <dgm:constrLst/>
          <dgm:ruleLst/>
        </dgm:layoutNode>
        <dgm:layoutNode name="txNode" styleLbl="node1">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sibTransForEach" axis="followSib" ptType="sibTrans" cnt="1">
        <dgm:layoutNode name="sibTrans">
          <dgm:alg type="conn">
            <dgm:param type="begPts" val="auto"/>
            <dgm:param type="endPts" val="auto"/>
            <dgm:param type="srcNode" val="imagSh"/>
            <dgm:param type="dstNode" val="imagSh"/>
          </dgm:alg>
          <dgm:shape xmlns:r="http://schemas.openxmlformats.org/officeDocument/2006/relationships" type="conn" r:blip="">
            <dgm:adjLst/>
          </dgm:shape>
          <dgm:presOf axis="self"/>
          <dgm:constrLst>
            <dgm:constr type="h" refType="w" fact="0.62"/>
            <dgm:constr type="connDist"/>
            <dgm:constr type="begPad" refType="connDist" fact="0.35"/>
            <dgm:constr type="endPad" refType="connDist" fact="0.3"/>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B0D2AAF-2A63-344B-B5F2-C57290DFADF2}" type="datetimeFigureOut">
              <a:rPr lang="en-US" smtClean="0"/>
              <a:t>9/25/25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498CDD-062F-5440-86FA-745A9DE9CFEB}" type="slidenum">
              <a:rPr lang="en-US" smtClean="0"/>
              <a:t>‹#›</a:t>
            </a:fld>
            <a:endParaRPr lang="en-US"/>
          </a:p>
        </p:txBody>
      </p:sp>
    </p:spTree>
    <p:extLst>
      <p:ext uri="{BB962C8B-B14F-4D97-AF65-F5344CB8AC3E}">
        <p14:creationId xmlns:p14="http://schemas.microsoft.com/office/powerpoint/2010/main" val="41482929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Current apps like Google Maps only optimize for speed and distance. They ignore critical risks like crime, traffic accidents, or poor infrastructure. This leaves vulnerable users exposed — for example, women walking home at night or cyclists without safe bike lanes</a:t>
            </a:r>
            <a:endParaRPr lang="en-US" dirty="0"/>
          </a:p>
        </p:txBody>
      </p:sp>
      <p:sp>
        <p:nvSpPr>
          <p:cNvPr id="4" name="Slide Number Placeholder 3"/>
          <p:cNvSpPr>
            <a:spLocks noGrp="1"/>
          </p:cNvSpPr>
          <p:nvPr>
            <p:ph type="sldNum" sz="quarter" idx="5"/>
          </p:nvPr>
        </p:nvSpPr>
        <p:spPr/>
        <p:txBody>
          <a:bodyPr/>
          <a:lstStyle/>
          <a:p>
            <a:fld id="{EE498CDD-062F-5440-86FA-745A9DE9CFEB}" type="slidenum">
              <a:rPr lang="en-US" smtClean="0"/>
              <a:t>2</a:t>
            </a:fld>
            <a:endParaRPr lang="en-US"/>
          </a:p>
        </p:txBody>
      </p:sp>
    </p:spTree>
    <p:extLst>
      <p:ext uri="{BB962C8B-B14F-4D97-AF65-F5344CB8AC3E}">
        <p14:creationId xmlns:p14="http://schemas.microsoft.com/office/powerpoint/2010/main" val="2923344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b="0" dirty="0"/>
              <a:t>Supports NYC Vision Zero &amp; safer streets means</a:t>
            </a:r>
          </a:p>
          <a:p>
            <a:r>
              <a:rPr lang="en-IE" b="0" dirty="0"/>
              <a:t>Vision Zero is New York City’s official traffic safety program (launched in 2014).</a:t>
            </a:r>
          </a:p>
          <a:p>
            <a:r>
              <a:rPr lang="en-IE" b="0" dirty="0"/>
              <a:t>Its goal: eliminate all traffic deaths and serious injuries on NYC streets through better street design, lower speed limits, more enforcement, and data-driven safety improvements.</a:t>
            </a:r>
          </a:p>
          <a:p>
            <a:r>
              <a:rPr lang="en-IE" b="0" dirty="0"/>
              <a:t>Your project directly aligns with this because it helps pedestrians and cyclists avoid dangerous areas, accidents, and poorly designed streets → which contributes to the same mission of safer mobility for all.</a:t>
            </a:r>
          </a:p>
          <a:p>
            <a:endParaRPr lang="en-IE" dirty="0"/>
          </a:p>
          <a:p>
            <a:r>
              <a:rPr lang="en-IE" dirty="0"/>
              <a:t>This problem is bigger than convenience, it’s about public safety. Our system fills the gap by making safety part of route planning. It also supports NYC’s Vision Zero program, which aims to eliminate traffic deaths and injuries. Beyond individual users, our system can also provide valuable insights to urban planners</a:t>
            </a:r>
          </a:p>
        </p:txBody>
      </p:sp>
      <p:sp>
        <p:nvSpPr>
          <p:cNvPr id="4" name="Slide Number Placeholder 3"/>
          <p:cNvSpPr>
            <a:spLocks noGrp="1"/>
          </p:cNvSpPr>
          <p:nvPr>
            <p:ph type="sldNum" sz="quarter" idx="5"/>
          </p:nvPr>
        </p:nvSpPr>
        <p:spPr/>
        <p:txBody>
          <a:bodyPr/>
          <a:lstStyle/>
          <a:p>
            <a:fld id="{EE498CDD-062F-5440-86FA-745A9DE9CFEB}" type="slidenum">
              <a:rPr lang="en-US" smtClean="0"/>
              <a:t>3</a:t>
            </a:fld>
            <a:endParaRPr lang="en-US"/>
          </a:p>
        </p:txBody>
      </p:sp>
    </p:spTree>
    <p:extLst>
      <p:ext uri="{BB962C8B-B14F-4D97-AF65-F5344CB8AC3E}">
        <p14:creationId xmlns:p14="http://schemas.microsoft.com/office/powerpoint/2010/main" val="7045300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We’re focusing on groups most affected by unsafe routes: commuters in unfamiliar neighbourhoods, women traveling at night, elderly pedestrians, cyclists, delivery workers, and even city planners who need safety data for decision-making.</a:t>
            </a:r>
            <a:endParaRPr lang="en-US" dirty="0"/>
          </a:p>
        </p:txBody>
      </p:sp>
      <p:sp>
        <p:nvSpPr>
          <p:cNvPr id="4" name="Slide Number Placeholder 3"/>
          <p:cNvSpPr>
            <a:spLocks noGrp="1"/>
          </p:cNvSpPr>
          <p:nvPr>
            <p:ph type="sldNum" sz="quarter" idx="5"/>
          </p:nvPr>
        </p:nvSpPr>
        <p:spPr/>
        <p:txBody>
          <a:bodyPr/>
          <a:lstStyle/>
          <a:p>
            <a:fld id="{EE498CDD-062F-5440-86FA-745A9DE9CFEB}" type="slidenum">
              <a:rPr lang="en-US" smtClean="0"/>
              <a:t>4</a:t>
            </a:fld>
            <a:endParaRPr lang="en-US"/>
          </a:p>
        </p:txBody>
      </p:sp>
    </p:spTree>
    <p:extLst>
      <p:ext uri="{BB962C8B-B14F-4D97-AF65-F5344CB8AC3E}">
        <p14:creationId xmlns:p14="http://schemas.microsoft.com/office/powerpoint/2010/main" val="9774745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This scenario demonstrates how our app works in practice. The student opens </a:t>
            </a:r>
            <a:r>
              <a:rPr lang="en-IE" dirty="0" err="1"/>
              <a:t>SafeCycleRoute</a:t>
            </a:r>
            <a:r>
              <a:rPr lang="en-IE" dirty="0"/>
              <a:t>, compares the fastest and safest routes, and chooses the safer one with minimal extra time. Real-time alerts keep the student updated about roadworks, and they can contribute by reporting hazards like broken streetlights. This shows how the app not only guides users but also improves safety data over time</a:t>
            </a:r>
            <a:endParaRPr lang="en-US" dirty="0"/>
          </a:p>
        </p:txBody>
      </p:sp>
      <p:sp>
        <p:nvSpPr>
          <p:cNvPr id="4" name="Slide Number Placeholder 3"/>
          <p:cNvSpPr>
            <a:spLocks noGrp="1"/>
          </p:cNvSpPr>
          <p:nvPr>
            <p:ph type="sldNum" sz="quarter" idx="5"/>
          </p:nvPr>
        </p:nvSpPr>
        <p:spPr/>
        <p:txBody>
          <a:bodyPr/>
          <a:lstStyle/>
          <a:p>
            <a:fld id="{EE498CDD-062F-5440-86FA-745A9DE9CFEB}" type="slidenum">
              <a:rPr lang="en-US" smtClean="0"/>
              <a:t>5</a:t>
            </a:fld>
            <a:endParaRPr lang="en-US"/>
          </a:p>
        </p:txBody>
      </p:sp>
    </p:spTree>
    <p:extLst>
      <p:ext uri="{BB962C8B-B14F-4D97-AF65-F5344CB8AC3E}">
        <p14:creationId xmlns:p14="http://schemas.microsoft.com/office/powerpoint/2010/main" val="10786064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For our minimum viable product, we’re focusing on Manhattan. The system will be web-based and provide three route options using NYPD crime data. We’ll include simple safety scoring and collect user feedback to refine the model.</a:t>
            </a:r>
          </a:p>
          <a:p>
            <a:endParaRPr lang="en-IE" dirty="0"/>
          </a:p>
          <a:p>
            <a:r>
              <a:rPr lang="en-IE" b="1" dirty="0"/>
              <a:t>Input origin–destination → 3 route options</a:t>
            </a:r>
          </a:p>
          <a:p>
            <a:r>
              <a:rPr lang="en-IE" b="1" dirty="0"/>
              <a:t>What it means</a:t>
            </a:r>
            <a:r>
              <a:rPr lang="en-IE" dirty="0"/>
              <a:t>: In the MVP, the user will type in a </a:t>
            </a:r>
            <a:r>
              <a:rPr lang="en-IE" b="1" dirty="0"/>
              <a:t>start point (origin)</a:t>
            </a:r>
            <a:r>
              <a:rPr lang="en-IE" dirty="0"/>
              <a:t> and an </a:t>
            </a:r>
            <a:r>
              <a:rPr lang="en-IE" b="1" dirty="0"/>
              <a:t>end point (destination)</a:t>
            </a:r>
            <a:r>
              <a:rPr lang="en-IE" dirty="0"/>
              <a:t>, just like Google Maps.</a:t>
            </a:r>
          </a:p>
          <a:p>
            <a:r>
              <a:rPr lang="en-IE" dirty="0"/>
              <a:t>The system will then generate </a:t>
            </a:r>
            <a:r>
              <a:rPr lang="en-IE" b="1" dirty="0"/>
              <a:t>three route options</a:t>
            </a:r>
            <a:r>
              <a:rPr lang="en-IE" dirty="0"/>
              <a:t>:</a:t>
            </a:r>
          </a:p>
          <a:p>
            <a:pPr lvl="1"/>
            <a:r>
              <a:rPr lang="en-IE" b="1" dirty="0"/>
              <a:t>Shortest/Fastest Route</a:t>
            </a:r>
            <a:r>
              <a:rPr lang="en-IE" dirty="0"/>
              <a:t> (optimized for time)</a:t>
            </a:r>
          </a:p>
          <a:p>
            <a:pPr lvl="1"/>
            <a:r>
              <a:rPr lang="en-IE" b="1" dirty="0"/>
              <a:t>Safest Route</a:t>
            </a:r>
            <a:r>
              <a:rPr lang="en-IE" dirty="0"/>
              <a:t> (optimized for safety score, even if longer)</a:t>
            </a:r>
          </a:p>
          <a:p>
            <a:pPr lvl="1"/>
            <a:r>
              <a:rPr lang="en-IE" b="1" dirty="0"/>
              <a:t>Balanced Route</a:t>
            </a:r>
            <a:r>
              <a:rPr lang="en-IE" dirty="0"/>
              <a:t> (a compromise between time and safety)</a:t>
            </a:r>
          </a:p>
          <a:p>
            <a:r>
              <a:rPr lang="en-IE" dirty="0"/>
              <a:t>Example: Walking from </a:t>
            </a:r>
            <a:r>
              <a:rPr lang="en-IE" i="1" dirty="0" err="1"/>
              <a:t>Grangegorman</a:t>
            </a:r>
            <a:r>
              <a:rPr lang="en-IE" i="1" dirty="0"/>
              <a:t> Campus → Parnell Luas Stop</a:t>
            </a:r>
            <a:r>
              <a:rPr lang="en-IE" dirty="0"/>
              <a:t>:</a:t>
            </a:r>
          </a:p>
          <a:p>
            <a:r>
              <a:rPr lang="en-IE" dirty="0"/>
              <a:t>Fastest: 10 min (but through unsafe side streets)</a:t>
            </a:r>
          </a:p>
          <a:p>
            <a:r>
              <a:rPr lang="en-IE" dirty="0"/>
              <a:t>Safest: 12 min (better lighting, safer area)</a:t>
            </a:r>
          </a:p>
          <a:p>
            <a:r>
              <a:rPr lang="en-IE" dirty="0"/>
              <a:t>Balanced: ~11 min (mix of both)</a:t>
            </a:r>
          </a:p>
          <a:p>
            <a:endParaRPr lang="en-IE" b="1" dirty="0"/>
          </a:p>
          <a:p>
            <a:r>
              <a:rPr lang="en-IE" b="1" dirty="0"/>
              <a:t>Basic safety scoring</a:t>
            </a:r>
          </a:p>
          <a:p>
            <a:r>
              <a:rPr lang="en-IE" b="1" dirty="0"/>
              <a:t>What it means</a:t>
            </a:r>
            <a:r>
              <a:rPr lang="en-IE" dirty="0"/>
              <a:t>: Each street segment is given a </a:t>
            </a:r>
            <a:r>
              <a:rPr lang="en-IE" b="1" dirty="0"/>
              <a:t>safety score</a:t>
            </a:r>
            <a:r>
              <a:rPr lang="en-IE" dirty="0"/>
              <a:t> based on simple rules in the MVP.</a:t>
            </a:r>
          </a:p>
          <a:p>
            <a:r>
              <a:rPr lang="en-IE" dirty="0"/>
              <a:t>For now, the MVP will mainly use </a:t>
            </a:r>
            <a:r>
              <a:rPr lang="en-IE" b="1" dirty="0"/>
              <a:t>crime density data (NYPD incidents 2022–2024)</a:t>
            </a:r>
            <a:r>
              <a:rPr lang="en-IE" dirty="0"/>
              <a:t>.</a:t>
            </a:r>
          </a:p>
          <a:p>
            <a:r>
              <a:rPr lang="en-IE" dirty="0"/>
              <a:t>Streets with more reported incidents = lower safety score 🔴</a:t>
            </a:r>
          </a:p>
          <a:p>
            <a:r>
              <a:rPr lang="en-IE" dirty="0"/>
              <a:t>Streets with fewer incidents = higher safety score 🟢</a:t>
            </a:r>
          </a:p>
          <a:p>
            <a:r>
              <a:rPr lang="en-IE" dirty="0"/>
              <a:t>In later versions, more factors (lighting, crosswalks, bike lanes, weather) will be added, but MVP keeps it simple → </a:t>
            </a:r>
            <a:r>
              <a:rPr lang="en-IE" b="1" dirty="0"/>
              <a:t>crime data only</a:t>
            </a:r>
            <a:r>
              <a:rPr lang="en-IE" dirty="0"/>
              <a:t>.</a:t>
            </a:r>
          </a:p>
          <a:p>
            <a:endParaRPr lang="en-US" dirty="0"/>
          </a:p>
        </p:txBody>
      </p:sp>
      <p:sp>
        <p:nvSpPr>
          <p:cNvPr id="4" name="Slide Number Placeholder 3"/>
          <p:cNvSpPr>
            <a:spLocks noGrp="1"/>
          </p:cNvSpPr>
          <p:nvPr>
            <p:ph type="sldNum" sz="quarter" idx="5"/>
          </p:nvPr>
        </p:nvSpPr>
        <p:spPr/>
        <p:txBody>
          <a:bodyPr/>
          <a:lstStyle/>
          <a:p>
            <a:fld id="{EE498CDD-062F-5440-86FA-745A9DE9CFEB}" type="slidenum">
              <a:rPr lang="en-US" smtClean="0"/>
              <a:t>6</a:t>
            </a:fld>
            <a:endParaRPr lang="en-US"/>
          </a:p>
        </p:txBody>
      </p:sp>
    </p:spTree>
    <p:extLst>
      <p:ext uri="{BB962C8B-B14F-4D97-AF65-F5344CB8AC3E}">
        <p14:creationId xmlns:p14="http://schemas.microsoft.com/office/powerpoint/2010/main" val="8508406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This architecture shows how the system works. The user interacts through the frontend, sending a request to the routing engine. The backend processes data from multiple sources — map data, crime and safety data, weather, and user reports. The routing engine applies the safety scoring algorithm and generates three route options: shortest, safest, and balanced. This modular design allows us to expand with more safety factors later</a:t>
            </a:r>
          </a:p>
          <a:p>
            <a:endParaRPr lang="en-IE" dirty="0"/>
          </a:p>
          <a:p>
            <a:r>
              <a:rPr lang="en-IE" b="1" dirty="0"/>
              <a:t>Frontend: React + Interactive Map (Leaflet/</a:t>
            </a:r>
            <a:r>
              <a:rPr lang="en-IE" b="1" dirty="0" err="1"/>
              <a:t>Mapbox</a:t>
            </a:r>
            <a:r>
              <a:rPr lang="en-IE" b="1" dirty="0"/>
              <a:t>)</a:t>
            </a:r>
          </a:p>
          <a:p>
            <a:r>
              <a:rPr lang="en-IE" b="1" dirty="0"/>
              <a:t>Why React?</a:t>
            </a:r>
            <a:r>
              <a:rPr lang="en-IE" dirty="0"/>
              <a:t> It’s the most widely used modern web framework → fast, component-based, responsive design. Ideal for building a smooth UI.</a:t>
            </a:r>
          </a:p>
          <a:p>
            <a:r>
              <a:rPr lang="en-IE" b="1" dirty="0"/>
              <a:t>Why an interactive map?</a:t>
            </a:r>
            <a:r>
              <a:rPr lang="en-IE" dirty="0"/>
              <a:t> Users need to see and compare routes visually. </a:t>
            </a:r>
            <a:r>
              <a:rPr lang="en-IE" dirty="0" err="1"/>
              <a:t>Leaflet.js</a:t>
            </a:r>
            <a:r>
              <a:rPr lang="en-IE" dirty="0"/>
              <a:t>/</a:t>
            </a:r>
            <a:r>
              <a:rPr lang="en-IE" dirty="0" err="1"/>
              <a:t>Mapbox</a:t>
            </a:r>
            <a:r>
              <a:rPr lang="en-IE" dirty="0"/>
              <a:t> are open-source, customizable, and perfect for real-time mapping.</a:t>
            </a:r>
          </a:p>
          <a:p>
            <a:r>
              <a:rPr lang="en-IE" b="1" dirty="0"/>
              <a:t>Backend: Flask or Django (REST API)</a:t>
            </a:r>
          </a:p>
          <a:p>
            <a:r>
              <a:rPr lang="en-IE" b="1" dirty="0"/>
              <a:t>Why Flask/Django?</a:t>
            </a:r>
            <a:r>
              <a:rPr lang="en-IE" dirty="0"/>
              <a:t> Both are Python-based, which makes integration with machine learning libraries straightforward.</a:t>
            </a:r>
          </a:p>
          <a:p>
            <a:r>
              <a:rPr lang="en-IE" b="1" dirty="0"/>
              <a:t>Django</a:t>
            </a:r>
            <a:r>
              <a:rPr lang="en-IE" dirty="0"/>
              <a:t> = more structure, built-in admin, and faster for bigger systems.</a:t>
            </a:r>
          </a:p>
          <a:p>
            <a:r>
              <a:rPr lang="en-IE" b="1" dirty="0"/>
              <a:t>Flask</a:t>
            </a:r>
            <a:r>
              <a:rPr lang="en-IE" dirty="0"/>
              <a:t> = lightweight, flexible, good for MVPs.</a:t>
            </a:r>
          </a:p>
          <a:p>
            <a:r>
              <a:rPr lang="en-IE" dirty="0"/>
              <a:t>Both can expose a REST API → frontend and backend communicate easily.</a:t>
            </a:r>
          </a:p>
          <a:p>
            <a:r>
              <a:rPr lang="en-IE" b="1" dirty="0"/>
              <a:t>Database: PostgreSQL + </a:t>
            </a:r>
            <a:r>
              <a:rPr lang="en-IE" b="1" dirty="0" err="1"/>
              <a:t>PostGIS</a:t>
            </a:r>
            <a:endParaRPr lang="en-IE" b="1" dirty="0"/>
          </a:p>
          <a:p>
            <a:r>
              <a:rPr lang="en-IE" b="1" dirty="0"/>
              <a:t>Why PostgreSQL?</a:t>
            </a:r>
            <a:r>
              <a:rPr lang="en-IE" dirty="0"/>
              <a:t> Reliable, open-source, scalable relational database.</a:t>
            </a:r>
          </a:p>
          <a:p>
            <a:r>
              <a:rPr lang="en-IE" b="1" dirty="0"/>
              <a:t>Why </a:t>
            </a:r>
            <a:r>
              <a:rPr lang="en-IE" b="1" dirty="0" err="1"/>
              <a:t>PostGIS</a:t>
            </a:r>
            <a:r>
              <a:rPr lang="en-IE" b="1" dirty="0"/>
              <a:t> extension?</a:t>
            </a:r>
            <a:r>
              <a:rPr lang="en-IE" dirty="0"/>
              <a:t> It adds </a:t>
            </a:r>
            <a:r>
              <a:rPr lang="en-IE" i="1" dirty="0"/>
              <a:t>spatial</a:t>
            </a:r>
            <a:r>
              <a:rPr lang="en-IE" dirty="0"/>
              <a:t> functions, meaning it can handle maps, routes, and geodata efficiently. Perfect for urban routing systems.</a:t>
            </a:r>
          </a:p>
          <a:p>
            <a:r>
              <a:rPr lang="en-IE" b="1" dirty="0"/>
              <a:t>Routing Engine: </a:t>
            </a:r>
            <a:r>
              <a:rPr lang="en-IE" b="1" dirty="0" err="1"/>
              <a:t>NetworkX</a:t>
            </a:r>
            <a:r>
              <a:rPr lang="en-IE" b="1" dirty="0"/>
              <a:t> + </a:t>
            </a:r>
            <a:r>
              <a:rPr lang="en-IE" b="1" dirty="0" err="1"/>
              <a:t>OSMnx</a:t>
            </a:r>
            <a:endParaRPr lang="en-IE" b="1" dirty="0"/>
          </a:p>
          <a:p>
            <a:r>
              <a:rPr lang="en-IE" b="1" dirty="0"/>
              <a:t>Why </a:t>
            </a:r>
            <a:r>
              <a:rPr lang="en-IE" b="1" dirty="0" err="1"/>
              <a:t>NetworkX</a:t>
            </a:r>
            <a:r>
              <a:rPr lang="en-IE" b="1" dirty="0"/>
              <a:t>?</a:t>
            </a:r>
            <a:r>
              <a:rPr lang="en-IE" dirty="0"/>
              <a:t> It’s a Python library for graph-based algorithms (shortest path, weighted path). Streets are essentially graphs → nodes = intersections, edges = roads.</a:t>
            </a:r>
          </a:p>
          <a:p>
            <a:r>
              <a:rPr lang="en-IE" b="1" dirty="0"/>
              <a:t>Why </a:t>
            </a:r>
            <a:r>
              <a:rPr lang="en-IE" b="1" dirty="0" err="1"/>
              <a:t>OSMnx</a:t>
            </a:r>
            <a:r>
              <a:rPr lang="en-IE" b="1" dirty="0"/>
              <a:t>?</a:t>
            </a:r>
            <a:r>
              <a:rPr lang="en-IE" dirty="0"/>
              <a:t> It integrates directly with OpenStreetMap to download and manage street networks. Saves development time and ensures accuracy.</a:t>
            </a:r>
          </a:p>
          <a:p>
            <a:r>
              <a:rPr lang="en-IE" b="1" dirty="0"/>
              <a:t>Machine Learning: scikit-learn</a:t>
            </a:r>
          </a:p>
          <a:p>
            <a:r>
              <a:rPr lang="en-IE" b="1" dirty="0"/>
              <a:t>Why scikit-learn?</a:t>
            </a:r>
            <a:r>
              <a:rPr lang="en-IE" dirty="0"/>
              <a:t> Mature ML library in Python, easy to prototype models for safety scoring. Ideal for MVP stage.</a:t>
            </a:r>
          </a:p>
          <a:p>
            <a:r>
              <a:rPr lang="en-IE" dirty="0"/>
              <a:t>It allows you to test and adjust weights for risk factors (crime density, accidents, etc.) quickly.</a:t>
            </a:r>
          </a:p>
          <a:p>
            <a:r>
              <a:rPr lang="en-IE" b="1" dirty="0"/>
              <a:t>Data Sources</a:t>
            </a:r>
          </a:p>
          <a:p>
            <a:r>
              <a:rPr lang="en-IE" b="1" dirty="0"/>
              <a:t>NYPD Crime Data</a:t>
            </a:r>
            <a:r>
              <a:rPr lang="en-IE" dirty="0"/>
              <a:t> → to identify crime hotspots.</a:t>
            </a:r>
          </a:p>
          <a:p>
            <a:r>
              <a:rPr lang="en-IE" b="1" dirty="0"/>
              <a:t>OpenStreetMap</a:t>
            </a:r>
            <a:r>
              <a:rPr lang="en-IE" dirty="0"/>
              <a:t> → free, detailed street networks (roads, bike lanes, pedestrian paths).</a:t>
            </a:r>
          </a:p>
          <a:p>
            <a:r>
              <a:rPr lang="en-IE" b="1" dirty="0"/>
              <a:t>NYC Open Data (collisions)</a:t>
            </a:r>
            <a:r>
              <a:rPr lang="en-IE" dirty="0"/>
              <a:t> → accident-prone intersections.</a:t>
            </a:r>
          </a:p>
          <a:p>
            <a:r>
              <a:rPr lang="en-IE" b="1" dirty="0"/>
              <a:t>User reports</a:t>
            </a:r>
            <a:r>
              <a:rPr lang="en-IE" dirty="0"/>
              <a:t> → crowd-sourced hazards (broken lights, potholes, unsafe areas).</a:t>
            </a:r>
          </a:p>
          <a:p>
            <a:r>
              <a:rPr lang="en-IE" b="1" dirty="0"/>
              <a:t>Weather API</a:t>
            </a:r>
            <a:r>
              <a:rPr lang="en-IE" dirty="0"/>
              <a:t> → adds context (rain or snow increases risk).</a:t>
            </a:r>
          </a:p>
          <a:p>
            <a:endParaRPr lang="en-US" dirty="0"/>
          </a:p>
        </p:txBody>
      </p:sp>
      <p:sp>
        <p:nvSpPr>
          <p:cNvPr id="4" name="Slide Number Placeholder 3"/>
          <p:cNvSpPr>
            <a:spLocks noGrp="1"/>
          </p:cNvSpPr>
          <p:nvPr>
            <p:ph type="sldNum" sz="quarter" idx="5"/>
          </p:nvPr>
        </p:nvSpPr>
        <p:spPr/>
        <p:txBody>
          <a:bodyPr/>
          <a:lstStyle/>
          <a:p>
            <a:fld id="{EE498CDD-062F-5440-86FA-745A9DE9CFEB}" type="slidenum">
              <a:rPr lang="en-US" smtClean="0"/>
              <a:t>7</a:t>
            </a:fld>
            <a:endParaRPr lang="en-US"/>
          </a:p>
        </p:txBody>
      </p:sp>
    </p:spTree>
    <p:extLst>
      <p:ext uri="{BB962C8B-B14F-4D97-AF65-F5344CB8AC3E}">
        <p14:creationId xmlns:p14="http://schemas.microsoft.com/office/powerpoint/2010/main" val="32829205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For project management, we will use Jira, which provides powerful sprint boards, backlog prioritization, and reporting tools. Jira will help us stay aligned with SCRUM methodology, track progress visually, and make collaboration smoother</a:t>
            </a:r>
            <a:endParaRPr lang="en-US" dirty="0"/>
          </a:p>
        </p:txBody>
      </p:sp>
      <p:sp>
        <p:nvSpPr>
          <p:cNvPr id="4" name="Slide Number Placeholder 3"/>
          <p:cNvSpPr>
            <a:spLocks noGrp="1"/>
          </p:cNvSpPr>
          <p:nvPr>
            <p:ph type="sldNum" sz="quarter" idx="5"/>
          </p:nvPr>
        </p:nvSpPr>
        <p:spPr/>
        <p:txBody>
          <a:bodyPr/>
          <a:lstStyle/>
          <a:p>
            <a:fld id="{EE498CDD-062F-5440-86FA-745A9DE9CFEB}" type="slidenum">
              <a:rPr lang="en-US" smtClean="0"/>
              <a:t>8</a:t>
            </a:fld>
            <a:endParaRPr lang="en-US"/>
          </a:p>
        </p:txBody>
      </p:sp>
    </p:spTree>
    <p:extLst>
      <p:ext uri="{BB962C8B-B14F-4D97-AF65-F5344CB8AC3E}">
        <p14:creationId xmlns:p14="http://schemas.microsoft.com/office/powerpoint/2010/main" val="9130605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We’ll evaluate the system in two ways. </a:t>
            </a:r>
          </a:p>
          <a:p>
            <a:r>
              <a:rPr lang="en-IE" dirty="0"/>
              <a:t>Quantitatively, by comparing our routes against Google Maps, testing speed and reliability, and checking if our safety scores match expert assessments. </a:t>
            </a:r>
          </a:p>
          <a:p>
            <a:r>
              <a:rPr lang="en-IE" dirty="0"/>
              <a:t>Qualitatively, we’ll consult with urban planners, compare with research, and analyse case studies of high-risk routes.</a:t>
            </a:r>
            <a:endParaRPr lang="en-US" dirty="0"/>
          </a:p>
        </p:txBody>
      </p:sp>
      <p:sp>
        <p:nvSpPr>
          <p:cNvPr id="4" name="Slide Number Placeholder 3"/>
          <p:cNvSpPr>
            <a:spLocks noGrp="1"/>
          </p:cNvSpPr>
          <p:nvPr>
            <p:ph type="sldNum" sz="quarter" idx="5"/>
          </p:nvPr>
        </p:nvSpPr>
        <p:spPr/>
        <p:txBody>
          <a:bodyPr/>
          <a:lstStyle/>
          <a:p>
            <a:fld id="{EE498CDD-062F-5440-86FA-745A9DE9CFEB}" type="slidenum">
              <a:rPr lang="en-US" smtClean="0"/>
              <a:t>9</a:t>
            </a:fld>
            <a:endParaRPr lang="en-US"/>
          </a:p>
        </p:txBody>
      </p:sp>
    </p:spTree>
    <p:extLst>
      <p:ext uri="{BB962C8B-B14F-4D97-AF65-F5344CB8AC3E}">
        <p14:creationId xmlns:p14="http://schemas.microsoft.com/office/powerpoint/2010/main" val="190210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After the MVP, we plan to expand to Brooklyn and other boroughs. We’ll add more safety factors, like lighting conditions and bike lane availability. Long term, the platform could scale to other cities and form partnerships with transport authorities.</a:t>
            </a:r>
            <a:endParaRPr lang="en-US" dirty="0"/>
          </a:p>
        </p:txBody>
      </p:sp>
      <p:sp>
        <p:nvSpPr>
          <p:cNvPr id="4" name="Slide Number Placeholder 3"/>
          <p:cNvSpPr>
            <a:spLocks noGrp="1"/>
          </p:cNvSpPr>
          <p:nvPr>
            <p:ph type="sldNum" sz="quarter" idx="5"/>
          </p:nvPr>
        </p:nvSpPr>
        <p:spPr/>
        <p:txBody>
          <a:bodyPr/>
          <a:lstStyle/>
          <a:p>
            <a:fld id="{EE498CDD-062F-5440-86FA-745A9DE9CFEB}" type="slidenum">
              <a:rPr lang="en-US" smtClean="0"/>
              <a:t>10</a:t>
            </a:fld>
            <a:endParaRPr lang="en-US"/>
          </a:p>
        </p:txBody>
      </p:sp>
    </p:spTree>
    <p:extLst>
      <p:ext uri="{BB962C8B-B14F-4D97-AF65-F5344CB8AC3E}">
        <p14:creationId xmlns:p14="http://schemas.microsoft.com/office/powerpoint/2010/main" val="17289615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1C33B-74DE-B569-62D4-2AD248ED05B0}"/>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4B83ACC2-C37D-CB14-9480-320A7DA1CA9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C62BCF49-92D0-BCB8-668B-9860F3C4E842}"/>
              </a:ext>
            </a:extLst>
          </p:cNvPr>
          <p:cNvSpPr>
            <a:spLocks noGrp="1"/>
          </p:cNvSpPr>
          <p:nvPr>
            <p:ph type="dt" sz="half" idx="10"/>
          </p:nvPr>
        </p:nvSpPr>
        <p:spPr/>
        <p:txBody>
          <a:bodyPr/>
          <a:lstStyle/>
          <a:p>
            <a:fld id="{6E9C6F47-5241-8643-9120-550B4F6E1A3A}" type="datetimeFigureOut">
              <a:rPr lang="en-US" smtClean="0"/>
              <a:t>9/24/25</a:t>
            </a:fld>
            <a:endParaRPr lang="en-US"/>
          </a:p>
        </p:txBody>
      </p:sp>
      <p:sp>
        <p:nvSpPr>
          <p:cNvPr id="5" name="Footer Placeholder 4">
            <a:extLst>
              <a:ext uri="{FF2B5EF4-FFF2-40B4-BE49-F238E27FC236}">
                <a16:creationId xmlns:a16="http://schemas.microsoft.com/office/drawing/2014/main" id="{AA5CFC99-FDF8-EEC6-7A2C-7DE10B755BE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E288979-C65A-ABE1-90F1-10AD9BBA3800}"/>
              </a:ext>
            </a:extLst>
          </p:cNvPr>
          <p:cNvSpPr>
            <a:spLocks noGrp="1"/>
          </p:cNvSpPr>
          <p:nvPr>
            <p:ph type="sldNum" sz="quarter" idx="12"/>
          </p:nvPr>
        </p:nvSpPr>
        <p:spPr/>
        <p:txBody>
          <a:bodyPr/>
          <a:lstStyle/>
          <a:p>
            <a:fld id="{CB86D8BE-6E63-DC4D-A5F3-67D3A0144238}" type="slidenum">
              <a:rPr lang="en-US" smtClean="0"/>
              <a:t>‹#›</a:t>
            </a:fld>
            <a:endParaRPr lang="en-US"/>
          </a:p>
        </p:txBody>
      </p:sp>
    </p:spTree>
    <p:extLst>
      <p:ext uri="{BB962C8B-B14F-4D97-AF65-F5344CB8AC3E}">
        <p14:creationId xmlns:p14="http://schemas.microsoft.com/office/powerpoint/2010/main" val="24959095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4F288B-219D-43B3-2210-3E487DFE6CEC}"/>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5236ABF5-E1BF-72D6-12C8-6495B683EC8E}"/>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65D8A63C-A085-ED33-5DB2-27239872473C}"/>
              </a:ext>
            </a:extLst>
          </p:cNvPr>
          <p:cNvSpPr>
            <a:spLocks noGrp="1"/>
          </p:cNvSpPr>
          <p:nvPr>
            <p:ph type="dt" sz="half" idx="10"/>
          </p:nvPr>
        </p:nvSpPr>
        <p:spPr/>
        <p:txBody>
          <a:bodyPr/>
          <a:lstStyle/>
          <a:p>
            <a:fld id="{6E9C6F47-5241-8643-9120-550B4F6E1A3A}" type="datetimeFigureOut">
              <a:rPr lang="en-US" smtClean="0"/>
              <a:t>9/24/25</a:t>
            </a:fld>
            <a:endParaRPr lang="en-US"/>
          </a:p>
        </p:txBody>
      </p:sp>
      <p:sp>
        <p:nvSpPr>
          <p:cNvPr id="5" name="Footer Placeholder 4">
            <a:extLst>
              <a:ext uri="{FF2B5EF4-FFF2-40B4-BE49-F238E27FC236}">
                <a16:creationId xmlns:a16="http://schemas.microsoft.com/office/drawing/2014/main" id="{9A69B0D3-BB37-C30A-D8D6-E32F7BDC2F4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58F30A-FE9C-620F-7B39-0F55A9082000}"/>
              </a:ext>
            </a:extLst>
          </p:cNvPr>
          <p:cNvSpPr>
            <a:spLocks noGrp="1"/>
          </p:cNvSpPr>
          <p:nvPr>
            <p:ph type="sldNum" sz="quarter" idx="12"/>
          </p:nvPr>
        </p:nvSpPr>
        <p:spPr/>
        <p:txBody>
          <a:bodyPr/>
          <a:lstStyle/>
          <a:p>
            <a:fld id="{CB86D8BE-6E63-DC4D-A5F3-67D3A0144238}" type="slidenum">
              <a:rPr lang="en-US" smtClean="0"/>
              <a:t>‹#›</a:t>
            </a:fld>
            <a:endParaRPr lang="en-US"/>
          </a:p>
        </p:txBody>
      </p:sp>
    </p:spTree>
    <p:extLst>
      <p:ext uri="{BB962C8B-B14F-4D97-AF65-F5344CB8AC3E}">
        <p14:creationId xmlns:p14="http://schemas.microsoft.com/office/powerpoint/2010/main" val="2532553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F4A6DD7-A1ED-EDA3-EE63-09D06FE20C7A}"/>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1D785F73-BF9B-96B1-8B17-EC0FCEC5B499}"/>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E4474EF4-F9FC-6E33-1C16-1F1069D49847}"/>
              </a:ext>
            </a:extLst>
          </p:cNvPr>
          <p:cNvSpPr>
            <a:spLocks noGrp="1"/>
          </p:cNvSpPr>
          <p:nvPr>
            <p:ph type="dt" sz="half" idx="10"/>
          </p:nvPr>
        </p:nvSpPr>
        <p:spPr/>
        <p:txBody>
          <a:bodyPr/>
          <a:lstStyle/>
          <a:p>
            <a:fld id="{6E9C6F47-5241-8643-9120-550B4F6E1A3A}" type="datetimeFigureOut">
              <a:rPr lang="en-US" smtClean="0"/>
              <a:t>9/24/25</a:t>
            </a:fld>
            <a:endParaRPr lang="en-US"/>
          </a:p>
        </p:txBody>
      </p:sp>
      <p:sp>
        <p:nvSpPr>
          <p:cNvPr id="5" name="Footer Placeholder 4">
            <a:extLst>
              <a:ext uri="{FF2B5EF4-FFF2-40B4-BE49-F238E27FC236}">
                <a16:creationId xmlns:a16="http://schemas.microsoft.com/office/drawing/2014/main" id="{5F8E02DA-505E-9F6E-48D9-A3E105C1073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96F2FC5-2C9C-6B54-BCAD-7943CAA09571}"/>
              </a:ext>
            </a:extLst>
          </p:cNvPr>
          <p:cNvSpPr>
            <a:spLocks noGrp="1"/>
          </p:cNvSpPr>
          <p:nvPr>
            <p:ph type="sldNum" sz="quarter" idx="12"/>
          </p:nvPr>
        </p:nvSpPr>
        <p:spPr/>
        <p:txBody>
          <a:bodyPr/>
          <a:lstStyle/>
          <a:p>
            <a:fld id="{CB86D8BE-6E63-DC4D-A5F3-67D3A0144238}" type="slidenum">
              <a:rPr lang="en-US" smtClean="0"/>
              <a:t>‹#›</a:t>
            </a:fld>
            <a:endParaRPr lang="en-US"/>
          </a:p>
        </p:txBody>
      </p:sp>
    </p:spTree>
    <p:extLst>
      <p:ext uri="{BB962C8B-B14F-4D97-AF65-F5344CB8AC3E}">
        <p14:creationId xmlns:p14="http://schemas.microsoft.com/office/powerpoint/2010/main" val="3394921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65F04C-97FD-6982-6755-8E58430120E9}"/>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035F0EC7-9318-F581-D7A2-4EB45E417912}"/>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3E147D14-4D09-632F-EC23-0A5ED9A51D05}"/>
              </a:ext>
            </a:extLst>
          </p:cNvPr>
          <p:cNvSpPr>
            <a:spLocks noGrp="1"/>
          </p:cNvSpPr>
          <p:nvPr>
            <p:ph type="dt" sz="half" idx="10"/>
          </p:nvPr>
        </p:nvSpPr>
        <p:spPr/>
        <p:txBody>
          <a:bodyPr/>
          <a:lstStyle/>
          <a:p>
            <a:fld id="{6E9C6F47-5241-8643-9120-550B4F6E1A3A}" type="datetimeFigureOut">
              <a:rPr lang="en-US" smtClean="0"/>
              <a:t>9/24/25</a:t>
            </a:fld>
            <a:endParaRPr lang="en-US"/>
          </a:p>
        </p:txBody>
      </p:sp>
      <p:sp>
        <p:nvSpPr>
          <p:cNvPr id="5" name="Footer Placeholder 4">
            <a:extLst>
              <a:ext uri="{FF2B5EF4-FFF2-40B4-BE49-F238E27FC236}">
                <a16:creationId xmlns:a16="http://schemas.microsoft.com/office/drawing/2014/main" id="{F85D44A3-DC44-C8C3-2B75-16064CA49E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C5A3DE-7E01-7EAC-BC97-1E1F271031A3}"/>
              </a:ext>
            </a:extLst>
          </p:cNvPr>
          <p:cNvSpPr>
            <a:spLocks noGrp="1"/>
          </p:cNvSpPr>
          <p:nvPr>
            <p:ph type="sldNum" sz="quarter" idx="12"/>
          </p:nvPr>
        </p:nvSpPr>
        <p:spPr/>
        <p:txBody>
          <a:bodyPr/>
          <a:lstStyle/>
          <a:p>
            <a:fld id="{CB86D8BE-6E63-DC4D-A5F3-67D3A0144238}" type="slidenum">
              <a:rPr lang="en-US" smtClean="0"/>
              <a:t>‹#›</a:t>
            </a:fld>
            <a:endParaRPr lang="en-US"/>
          </a:p>
        </p:txBody>
      </p:sp>
    </p:spTree>
    <p:extLst>
      <p:ext uri="{BB962C8B-B14F-4D97-AF65-F5344CB8AC3E}">
        <p14:creationId xmlns:p14="http://schemas.microsoft.com/office/powerpoint/2010/main" val="38725702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986AC1-C694-2C71-E95F-C7FA419BD416}"/>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ED14E373-EA0A-6E56-345D-D5EE8D9E51E8}"/>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628928DE-9222-126C-6517-4EC3F49DFEE5}"/>
              </a:ext>
            </a:extLst>
          </p:cNvPr>
          <p:cNvSpPr>
            <a:spLocks noGrp="1"/>
          </p:cNvSpPr>
          <p:nvPr>
            <p:ph type="dt" sz="half" idx="10"/>
          </p:nvPr>
        </p:nvSpPr>
        <p:spPr/>
        <p:txBody>
          <a:bodyPr/>
          <a:lstStyle/>
          <a:p>
            <a:fld id="{6E9C6F47-5241-8643-9120-550B4F6E1A3A}" type="datetimeFigureOut">
              <a:rPr lang="en-US" smtClean="0"/>
              <a:t>9/24/25</a:t>
            </a:fld>
            <a:endParaRPr lang="en-US"/>
          </a:p>
        </p:txBody>
      </p:sp>
      <p:sp>
        <p:nvSpPr>
          <p:cNvPr id="5" name="Footer Placeholder 4">
            <a:extLst>
              <a:ext uri="{FF2B5EF4-FFF2-40B4-BE49-F238E27FC236}">
                <a16:creationId xmlns:a16="http://schemas.microsoft.com/office/drawing/2014/main" id="{F79636EF-B7A0-2680-4669-8B3DD1C40E5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DA1F27-48DB-80F7-DF00-93724775FE43}"/>
              </a:ext>
            </a:extLst>
          </p:cNvPr>
          <p:cNvSpPr>
            <a:spLocks noGrp="1"/>
          </p:cNvSpPr>
          <p:nvPr>
            <p:ph type="sldNum" sz="quarter" idx="12"/>
          </p:nvPr>
        </p:nvSpPr>
        <p:spPr/>
        <p:txBody>
          <a:bodyPr/>
          <a:lstStyle/>
          <a:p>
            <a:fld id="{CB86D8BE-6E63-DC4D-A5F3-67D3A0144238}" type="slidenum">
              <a:rPr lang="en-US" smtClean="0"/>
              <a:t>‹#›</a:t>
            </a:fld>
            <a:endParaRPr lang="en-US"/>
          </a:p>
        </p:txBody>
      </p:sp>
    </p:spTree>
    <p:extLst>
      <p:ext uri="{BB962C8B-B14F-4D97-AF65-F5344CB8AC3E}">
        <p14:creationId xmlns:p14="http://schemas.microsoft.com/office/powerpoint/2010/main" val="25506009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A8B305-DA5D-E19E-4001-5D1355960DE0}"/>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6F163BB4-A93F-0D4E-DCA9-20EDD2F556B0}"/>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5BE85F11-4E73-CC8C-5A7B-E9FE104FE604}"/>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1FB550B0-221E-97BB-BAD0-8233B181182C}"/>
              </a:ext>
            </a:extLst>
          </p:cNvPr>
          <p:cNvSpPr>
            <a:spLocks noGrp="1"/>
          </p:cNvSpPr>
          <p:nvPr>
            <p:ph type="dt" sz="half" idx="10"/>
          </p:nvPr>
        </p:nvSpPr>
        <p:spPr/>
        <p:txBody>
          <a:bodyPr/>
          <a:lstStyle/>
          <a:p>
            <a:fld id="{6E9C6F47-5241-8643-9120-550B4F6E1A3A}" type="datetimeFigureOut">
              <a:rPr lang="en-US" smtClean="0"/>
              <a:t>9/24/25</a:t>
            </a:fld>
            <a:endParaRPr lang="en-US"/>
          </a:p>
        </p:txBody>
      </p:sp>
      <p:sp>
        <p:nvSpPr>
          <p:cNvPr id="6" name="Footer Placeholder 5">
            <a:extLst>
              <a:ext uri="{FF2B5EF4-FFF2-40B4-BE49-F238E27FC236}">
                <a16:creationId xmlns:a16="http://schemas.microsoft.com/office/drawing/2014/main" id="{78C24856-5504-17CA-FD67-AF9EC26E2B3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8A9663D-ADF1-3A2B-7547-C0C7768E5784}"/>
              </a:ext>
            </a:extLst>
          </p:cNvPr>
          <p:cNvSpPr>
            <a:spLocks noGrp="1"/>
          </p:cNvSpPr>
          <p:nvPr>
            <p:ph type="sldNum" sz="quarter" idx="12"/>
          </p:nvPr>
        </p:nvSpPr>
        <p:spPr/>
        <p:txBody>
          <a:bodyPr/>
          <a:lstStyle/>
          <a:p>
            <a:fld id="{CB86D8BE-6E63-DC4D-A5F3-67D3A0144238}" type="slidenum">
              <a:rPr lang="en-US" smtClean="0"/>
              <a:t>‹#›</a:t>
            </a:fld>
            <a:endParaRPr lang="en-US"/>
          </a:p>
        </p:txBody>
      </p:sp>
    </p:spTree>
    <p:extLst>
      <p:ext uri="{BB962C8B-B14F-4D97-AF65-F5344CB8AC3E}">
        <p14:creationId xmlns:p14="http://schemas.microsoft.com/office/powerpoint/2010/main" val="32613802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C78204-E679-A071-882C-68A5AAF93666}"/>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BA874EB0-3CEF-2785-C4B3-6230BCFDEB6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1284C732-90F1-645E-AC88-AEDF5C6DD1E2}"/>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DC88B8EA-7887-5099-7ADA-39202075659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93F32B02-22AC-5CB7-A43D-60859534122F}"/>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0F87732C-F992-FFD3-00BC-BCFCD56F9E95}"/>
              </a:ext>
            </a:extLst>
          </p:cNvPr>
          <p:cNvSpPr>
            <a:spLocks noGrp="1"/>
          </p:cNvSpPr>
          <p:nvPr>
            <p:ph type="dt" sz="half" idx="10"/>
          </p:nvPr>
        </p:nvSpPr>
        <p:spPr/>
        <p:txBody>
          <a:bodyPr/>
          <a:lstStyle/>
          <a:p>
            <a:fld id="{6E9C6F47-5241-8643-9120-550B4F6E1A3A}" type="datetimeFigureOut">
              <a:rPr lang="en-US" smtClean="0"/>
              <a:t>9/24/25</a:t>
            </a:fld>
            <a:endParaRPr lang="en-US"/>
          </a:p>
        </p:txBody>
      </p:sp>
      <p:sp>
        <p:nvSpPr>
          <p:cNvPr id="8" name="Footer Placeholder 7">
            <a:extLst>
              <a:ext uri="{FF2B5EF4-FFF2-40B4-BE49-F238E27FC236}">
                <a16:creationId xmlns:a16="http://schemas.microsoft.com/office/drawing/2014/main" id="{1779A90F-6C3E-ED60-AA2A-81F21342640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43DC080-B55C-993F-3BCB-3D265028CB83}"/>
              </a:ext>
            </a:extLst>
          </p:cNvPr>
          <p:cNvSpPr>
            <a:spLocks noGrp="1"/>
          </p:cNvSpPr>
          <p:nvPr>
            <p:ph type="sldNum" sz="quarter" idx="12"/>
          </p:nvPr>
        </p:nvSpPr>
        <p:spPr/>
        <p:txBody>
          <a:bodyPr/>
          <a:lstStyle/>
          <a:p>
            <a:fld id="{CB86D8BE-6E63-DC4D-A5F3-67D3A0144238}" type="slidenum">
              <a:rPr lang="en-US" smtClean="0"/>
              <a:t>‹#›</a:t>
            </a:fld>
            <a:endParaRPr lang="en-US"/>
          </a:p>
        </p:txBody>
      </p:sp>
    </p:spTree>
    <p:extLst>
      <p:ext uri="{BB962C8B-B14F-4D97-AF65-F5344CB8AC3E}">
        <p14:creationId xmlns:p14="http://schemas.microsoft.com/office/powerpoint/2010/main" val="33266142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D706BA-8890-42C4-7FF5-B35CADB8A59F}"/>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8CEBD1D0-4A93-C9B7-EA26-64D85CA90E95}"/>
              </a:ext>
            </a:extLst>
          </p:cNvPr>
          <p:cNvSpPr>
            <a:spLocks noGrp="1"/>
          </p:cNvSpPr>
          <p:nvPr>
            <p:ph type="dt" sz="half" idx="10"/>
          </p:nvPr>
        </p:nvSpPr>
        <p:spPr/>
        <p:txBody>
          <a:bodyPr/>
          <a:lstStyle/>
          <a:p>
            <a:fld id="{6E9C6F47-5241-8643-9120-550B4F6E1A3A}" type="datetimeFigureOut">
              <a:rPr lang="en-US" smtClean="0"/>
              <a:t>9/24/25</a:t>
            </a:fld>
            <a:endParaRPr lang="en-US"/>
          </a:p>
        </p:txBody>
      </p:sp>
      <p:sp>
        <p:nvSpPr>
          <p:cNvPr id="4" name="Footer Placeholder 3">
            <a:extLst>
              <a:ext uri="{FF2B5EF4-FFF2-40B4-BE49-F238E27FC236}">
                <a16:creationId xmlns:a16="http://schemas.microsoft.com/office/drawing/2014/main" id="{5AD1D33B-8431-594F-FF5A-18D2027E3B1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7BBB06F-593A-4A5B-11D0-92D15289CE2C}"/>
              </a:ext>
            </a:extLst>
          </p:cNvPr>
          <p:cNvSpPr>
            <a:spLocks noGrp="1"/>
          </p:cNvSpPr>
          <p:nvPr>
            <p:ph type="sldNum" sz="quarter" idx="12"/>
          </p:nvPr>
        </p:nvSpPr>
        <p:spPr/>
        <p:txBody>
          <a:bodyPr/>
          <a:lstStyle/>
          <a:p>
            <a:fld id="{CB86D8BE-6E63-DC4D-A5F3-67D3A0144238}" type="slidenum">
              <a:rPr lang="en-US" smtClean="0"/>
              <a:t>‹#›</a:t>
            </a:fld>
            <a:endParaRPr lang="en-US"/>
          </a:p>
        </p:txBody>
      </p:sp>
    </p:spTree>
    <p:extLst>
      <p:ext uri="{BB962C8B-B14F-4D97-AF65-F5344CB8AC3E}">
        <p14:creationId xmlns:p14="http://schemas.microsoft.com/office/powerpoint/2010/main" val="21437742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A13B5D9-AC9E-878A-568C-11930CD21BAD}"/>
              </a:ext>
            </a:extLst>
          </p:cNvPr>
          <p:cNvSpPr>
            <a:spLocks noGrp="1"/>
          </p:cNvSpPr>
          <p:nvPr>
            <p:ph type="dt" sz="half" idx="10"/>
          </p:nvPr>
        </p:nvSpPr>
        <p:spPr/>
        <p:txBody>
          <a:bodyPr/>
          <a:lstStyle/>
          <a:p>
            <a:fld id="{6E9C6F47-5241-8643-9120-550B4F6E1A3A}" type="datetimeFigureOut">
              <a:rPr lang="en-US" smtClean="0"/>
              <a:t>9/24/25</a:t>
            </a:fld>
            <a:endParaRPr lang="en-US"/>
          </a:p>
        </p:txBody>
      </p:sp>
      <p:sp>
        <p:nvSpPr>
          <p:cNvPr id="3" name="Footer Placeholder 2">
            <a:extLst>
              <a:ext uri="{FF2B5EF4-FFF2-40B4-BE49-F238E27FC236}">
                <a16:creationId xmlns:a16="http://schemas.microsoft.com/office/drawing/2014/main" id="{F5164704-1B1B-0FCA-E9ED-684BD35C598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0AEC42E-029D-F050-EB3C-96F636333799}"/>
              </a:ext>
            </a:extLst>
          </p:cNvPr>
          <p:cNvSpPr>
            <a:spLocks noGrp="1"/>
          </p:cNvSpPr>
          <p:nvPr>
            <p:ph type="sldNum" sz="quarter" idx="12"/>
          </p:nvPr>
        </p:nvSpPr>
        <p:spPr/>
        <p:txBody>
          <a:bodyPr/>
          <a:lstStyle/>
          <a:p>
            <a:fld id="{CB86D8BE-6E63-DC4D-A5F3-67D3A0144238}" type="slidenum">
              <a:rPr lang="en-US" smtClean="0"/>
              <a:t>‹#›</a:t>
            </a:fld>
            <a:endParaRPr lang="en-US"/>
          </a:p>
        </p:txBody>
      </p:sp>
    </p:spTree>
    <p:extLst>
      <p:ext uri="{BB962C8B-B14F-4D97-AF65-F5344CB8AC3E}">
        <p14:creationId xmlns:p14="http://schemas.microsoft.com/office/powerpoint/2010/main" val="35354299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B96A43-CA16-9F34-FC9C-7E7C700B90E3}"/>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EBD033F2-D1C1-71E0-1F85-B48096208EA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427FC6C2-6C7E-F488-E647-1C0CB07D13D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A713C8A9-7E37-85E9-7FF2-FF020B85D695}"/>
              </a:ext>
            </a:extLst>
          </p:cNvPr>
          <p:cNvSpPr>
            <a:spLocks noGrp="1"/>
          </p:cNvSpPr>
          <p:nvPr>
            <p:ph type="dt" sz="half" idx="10"/>
          </p:nvPr>
        </p:nvSpPr>
        <p:spPr/>
        <p:txBody>
          <a:bodyPr/>
          <a:lstStyle/>
          <a:p>
            <a:fld id="{6E9C6F47-5241-8643-9120-550B4F6E1A3A}" type="datetimeFigureOut">
              <a:rPr lang="en-US" smtClean="0"/>
              <a:t>9/24/25</a:t>
            </a:fld>
            <a:endParaRPr lang="en-US"/>
          </a:p>
        </p:txBody>
      </p:sp>
      <p:sp>
        <p:nvSpPr>
          <p:cNvPr id="6" name="Footer Placeholder 5">
            <a:extLst>
              <a:ext uri="{FF2B5EF4-FFF2-40B4-BE49-F238E27FC236}">
                <a16:creationId xmlns:a16="http://schemas.microsoft.com/office/drawing/2014/main" id="{E1C1086A-8F89-113B-8DE9-52C9D80E894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F5275D6-675A-E526-25EF-261168BD5E3F}"/>
              </a:ext>
            </a:extLst>
          </p:cNvPr>
          <p:cNvSpPr>
            <a:spLocks noGrp="1"/>
          </p:cNvSpPr>
          <p:nvPr>
            <p:ph type="sldNum" sz="quarter" idx="12"/>
          </p:nvPr>
        </p:nvSpPr>
        <p:spPr/>
        <p:txBody>
          <a:bodyPr/>
          <a:lstStyle/>
          <a:p>
            <a:fld id="{CB86D8BE-6E63-DC4D-A5F3-67D3A0144238}" type="slidenum">
              <a:rPr lang="en-US" smtClean="0"/>
              <a:t>‹#›</a:t>
            </a:fld>
            <a:endParaRPr lang="en-US"/>
          </a:p>
        </p:txBody>
      </p:sp>
    </p:spTree>
    <p:extLst>
      <p:ext uri="{BB962C8B-B14F-4D97-AF65-F5344CB8AC3E}">
        <p14:creationId xmlns:p14="http://schemas.microsoft.com/office/powerpoint/2010/main" val="8918920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CDDEEC-3B52-A993-A017-6ACA7F8B770F}"/>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82DBB583-6628-4F5D-DBC0-2FAD9FA3CC9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57509B9-068B-9F9C-474B-D8301D3E1FE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43CBABD7-B142-0022-E2B4-DF48DA89DA2C}"/>
              </a:ext>
            </a:extLst>
          </p:cNvPr>
          <p:cNvSpPr>
            <a:spLocks noGrp="1"/>
          </p:cNvSpPr>
          <p:nvPr>
            <p:ph type="dt" sz="half" idx="10"/>
          </p:nvPr>
        </p:nvSpPr>
        <p:spPr/>
        <p:txBody>
          <a:bodyPr/>
          <a:lstStyle/>
          <a:p>
            <a:fld id="{6E9C6F47-5241-8643-9120-550B4F6E1A3A}" type="datetimeFigureOut">
              <a:rPr lang="en-US" smtClean="0"/>
              <a:t>9/24/25</a:t>
            </a:fld>
            <a:endParaRPr lang="en-US"/>
          </a:p>
        </p:txBody>
      </p:sp>
      <p:sp>
        <p:nvSpPr>
          <p:cNvPr id="6" name="Footer Placeholder 5">
            <a:extLst>
              <a:ext uri="{FF2B5EF4-FFF2-40B4-BE49-F238E27FC236}">
                <a16:creationId xmlns:a16="http://schemas.microsoft.com/office/drawing/2014/main" id="{FF3E66ED-21D7-15D1-2A50-B4F7D116B9A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6C1F818-E28A-8D10-766B-55E8642F7FC8}"/>
              </a:ext>
            </a:extLst>
          </p:cNvPr>
          <p:cNvSpPr>
            <a:spLocks noGrp="1"/>
          </p:cNvSpPr>
          <p:nvPr>
            <p:ph type="sldNum" sz="quarter" idx="12"/>
          </p:nvPr>
        </p:nvSpPr>
        <p:spPr/>
        <p:txBody>
          <a:bodyPr/>
          <a:lstStyle/>
          <a:p>
            <a:fld id="{CB86D8BE-6E63-DC4D-A5F3-67D3A0144238}" type="slidenum">
              <a:rPr lang="en-US" smtClean="0"/>
              <a:t>‹#›</a:t>
            </a:fld>
            <a:endParaRPr lang="en-US"/>
          </a:p>
        </p:txBody>
      </p:sp>
    </p:spTree>
    <p:extLst>
      <p:ext uri="{BB962C8B-B14F-4D97-AF65-F5344CB8AC3E}">
        <p14:creationId xmlns:p14="http://schemas.microsoft.com/office/powerpoint/2010/main" val="27068236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DC63E0C-8CF1-4BC5-B803-7F8FF167E0F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C795BE60-292E-B6F2-EB3A-BB7E34C6DD0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60A804A5-DD5C-D28D-6535-AE8BCE6082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6E9C6F47-5241-8643-9120-550B4F6E1A3A}" type="datetimeFigureOut">
              <a:rPr lang="en-US" smtClean="0"/>
              <a:t>9/24/25</a:t>
            </a:fld>
            <a:endParaRPr lang="en-US"/>
          </a:p>
        </p:txBody>
      </p:sp>
      <p:sp>
        <p:nvSpPr>
          <p:cNvPr id="5" name="Footer Placeholder 4">
            <a:extLst>
              <a:ext uri="{FF2B5EF4-FFF2-40B4-BE49-F238E27FC236}">
                <a16:creationId xmlns:a16="http://schemas.microsoft.com/office/drawing/2014/main" id="{AC03B5F4-464D-7D99-B373-18576C2A6C5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5277611D-3386-2A76-7894-4BD6A603E82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CB86D8BE-6E63-DC4D-A5F3-67D3A0144238}" type="slidenum">
              <a:rPr lang="en-US" smtClean="0"/>
              <a:t>‹#›</a:t>
            </a:fld>
            <a:endParaRPr lang="en-US"/>
          </a:p>
        </p:txBody>
      </p:sp>
    </p:spTree>
    <p:extLst>
      <p:ext uri="{BB962C8B-B14F-4D97-AF65-F5344CB8AC3E}">
        <p14:creationId xmlns:p14="http://schemas.microsoft.com/office/powerpoint/2010/main" val="150852586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ECC07320-C2CA-4E29-8481-9D9E143C7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group of people riding bicycles&#10;&#10;AI-generated content may be incorrect.">
            <a:extLst>
              <a:ext uri="{FF2B5EF4-FFF2-40B4-BE49-F238E27FC236}">
                <a16:creationId xmlns:a16="http://schemas.microsoft.com/office/drawing/2014/main" id="{BBB394E8-6414-7EF6-D82D-5CA8D30D5A4E}"/>
              </a:ext>
            </a:extLst>
          </p:cNvPr>
          <p:cNvPicPr>
            <a:picLocks noChangeAspect="1"/>
          </p:cNvPicPr>
          <p:nvPr/>
        </p:nvPicPr>
        <p:blipFill>
          <a:blip r:embed="rId2"/>
          <a:srcRect l="4413" r="1469" b="-1"/>
          <a:stretch>
            <a:fillRect/>
          </a:stretch>
        </p:blipFill>
        <p:spPr>
          <a:xfrm>
            <a:off x="1" y="10"/>
            <a:ext cx="9669642" cy="6857990"/>
          </a:xfrm>
          <a:prstGeom prst="rect">
            <a:avLst/>
          </a:prstGeom>
        </p:spPr>
      </p:pic>
      <p:sp>
        <p:nvSpPr>
          <p:cNvPr id="12" name="Rectangle 11">
            <a:extLst>
              <a:ext uri="{FF2B5EF4-FFF2-40B4-BE49-F238E27FC236}">
                <a16:creationId xmlns:a16="http://schemas.microsoft.com/office/drawing/2014/main" id="{178FB36B-5BFE-42CA-BC60-1115E0D95E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8D34D3B-334D-5D92-8573-9260FA77FCD9}"/>
              </a:ext>
            </a:extLst>
          </p:cNvPr>
          <p:cNvSpPr>
            <a:spLocks noGrp="1"/>
          </p:cNvSpPr>
          <p:nvPr>
            <p:ph type="ctrTitle"/>
          </p:nvPr>
        </p:nvSpPr>
        <p:spPr>
          <a:xfrm>
            <a:off x="7547675" y="659756"/>
            <a:ext cx="3833493" cy="2442750"/>
          </a:xfrm>
          <a:noFill/>
        </p:spPr>
        <p:txBody>
          <a:bodyPr>
            <a:normAutofit/>
          </a:bodyPr>
          <a:lstStyle/>
          <a:p>
            <a:pPr algn="l"/>
            <a:r>
              <a:rPr lang="en-US" sz="4000" dirty="0"/>
              <a:t>Safe </a:t>
            </a:r>
            <a:br>
              <a:rPr lang="en-US" sz="4000" dirty="0"/>
            </a:br>
            <a:r>
              <a:rPr lang="en-US" sz="4000" dirty="0"/>
              <a:t>Cyclist / Pedestrian Routing System</a:t>
            </a:r>
          </a:p>
        </p:txBody>
      </p:sp>
      <p:sp>
        <p:nvSpPr>
          <p:cNvPr id="3" name="Subtitle 2">
            <a:extLst>
              <a:ext uri="{FF2B5EF4-FFF2-40B4-BE49-F238E27FC236}">
                <a16:creationId xmlns:a16="http://schemas.microsoft.com/office/drawing/2014/main" id="{00E78CE8-915C-B112-8AF9-676B20CA7CA6}"/>
              </a:ext>
            </a:extLst>
          </p:cNvPr>
          <p:cNvSpPr>
            <a:spLocks noGrp="1"/>
          </p:cNvSpPr>
          <p:nvPr>
            <p:ph type="subTitle" idx="1"/>
          </p:nvPr>
        </p:nvSpPr>
        <p:spPr>
          <a:xfrm>
            <a:off x="7547675" y="3206188"/>
            <a:ext cx="3833494" cy="2908366"/>
          </a:xfrm>
          <a:noFill/>
        </p:spPr>
        <p:txBody>
          <a:bodyPr>
            <a:normAutofit fontScale="85000" lnSpcReduction="10000"/>
          </a:bodyPr>
          <a:lstStyle/>
          <a:p>
            <a:r>
              <a:rPr lang="en-US" b="1" dirty="0">
                <a:solidFill>
                  <a:srgbClr val="177D73"/>
                </a:solidFill>
              </a:rPr>
              <a:t>Team:</a:t>
            </a:r>
            <a:r>
              <a:rPr lang="en-US" dirty="0"/>
              <a:t> Group 2</a:t>
            </a:r>
          </a:p>
          <a:p>
            <a:r>
              <a:rPr lang="en-US" b="1" dirty="0">
                <a:solidFill>
                  <a:srgbClr val="177D73"/>
                </a:solidFill>
              </a:rPr>
              <a:t>Team Members:</a:t>
            </a:r>
          </a:p>
          <a:p>
            <a:pPr algn="l"/>
            <a:r>
              <a:rPr lang="en-IE" dirty="0"/>
              <a:t>D24126339 – Huda Ibrahim</a:t>
            </a:r>
          </a:p>
          <a:p>
            <a:pPr algn="l"/>
            <a:r>
              <a:rPr lang="en-IE" dirty="0"/>
              <a:t>D24125555 – Karan Joseph</a:t>
            </a:r>
          </a:p>
          <a:p>
            <a:pPr algn="l"/>
            <a:r>
              <a:rPr lang="en-IE" dirty="0"/>
              <a:t>D24126048 – Shalini </a:t>
            </a:r>
            <a:r>
              <a:rPr lang="en-IE" dirty="0" err="1"/>
              <a:t>Kuruguntla</a:t>
            </a:r>
            <a:endParaRPr lang="en-IE" dirty="0"/>
          </a:p>
          <a:p>
            <a:pPr algn="l"/>
            <a:r>
              <a:rPr lang="en-IE" dirty="0"/>
              <a:t>D24125575 – Sai Priyanka Basa Shanker</a:t>
            </a:r>
          </a:p>
          <a:p>
            <a:pPr algn="l"/>
            <a:r>
              <a:rPr lang="en-IE" dirty="0"/>
              <a:t>D24127853 – Hina Kausar</a:t>
            </a:r>
          </a:p>
          <a:p>
            <a:pPr algn="l"/>
            <a:endParaRPr lang="en-US" dirty="0"/>
          </a:p>
        </p:txBody>
      </p:sp>
    </p:spTree>
    <p:extLst>
      <p:ext uri="{BB962C8B-B14F-4D97-AF65-F5344CB8AC3E}">
        <p14:creationId xmlns:p14="http://schemas.microsoft.com/office/powerpoint/2010/main" val="11192552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C681C32C-7AFC-4BB3-9088-65CBDFC5D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4EDB305-A302-E6F5-B006-686E612830A8}"/>
              </a:ext>
            </a:extLst>
          </p:cNvPr>
          <p:cNvSpPr>
            <a:spLocks noGrp="1"/>
          </p:cNvSpPr>
          <p:nvPr>
            <p:ph type="title"/>
          </p:nvPr>
        </p:nvSpPr>
        <p:spPr>
          <a:xfrm>
            <a:off x="917275" y="4583953"/>
            <a:ext cx="4685857" cy="1465973"/>
          </a:xfrm>
        </p:spPr>
        <p:txBody>
          <a:bodyPr anchor="t">
            <a:normAutofit/>
          </a:bodyPr>
          <a:lstStyle/>
          <a:p>
            <a:r>
              <a:rPr lang="en-IE" sz="4000"/>
              <a:t>Future Enhancements</a:t>
            </a:r>
            <a:endParaRPr lang="en-US" sz="4000" dirty="0"/>
          </a:p>
        </p:txBody>
      </p:sp>
      <p:pic>
        <p:nvPicPr>
          <p:cNvPr id="7" name="Picture 6" descr="A group of people riding scooters&#10;&#10;AI-generated content may be incorrect.">
            <a:extLst>
              <a:ext uri="{FF2B5EF4-FFF2-40B4-BE49-F238E27FC236}">
                <a16:creationId xmlns:a16="http://schemas.microsoft.com/office/drawing/2014/main" id="{80038B56-4DD3-FC34-7BB8-2942DD2EF5DE}"/>
              </a:ext>
            </a:extLst>
          </p:cNvPr>
          <p:cNvPicPr>
            <a:picLocks noChangeAspect="1"/>
          </p:cNvPicPr>
          <p:nvPr/>
        </p:nvPicPr>
        <p:blipFill>
          <a:blip r:embed="rId3"/>
          <a:srcRect t="5263"/>
          <a:stretch>
            <a:fillRect/>
          </a:stretch>
        </p:blipFill>
        <p:spPr>
          <a:xfrm>
            <a:off x="20" y="432"/>
            <a:ext cx="12191980" cy="4244759"/>
          </a:xfrm>
          <a:prstGeom prst="rect">
            <a:avLst/>
          </a:prstGeom>
        </p:spPr>
      </p:pic>
      <p:sp>
        <p:nvSpPr>
          <p:cNvPr id="3" name="Content Placeholder 2">
            <a:extLst>
              <a:ext uri="{FF2B5EF4-FFF2-40B4-BE49-F238E27FC236}">
                <a16:creationId xmlns:a16="http://schemas.microsoft.com/office/drawing/2014/main" id="{D2A6DE03-CC56-CC11-8952-18BEFD9C728C}"/>
              </a:ext>
            </a:extLst>
          </p:cNvPr>
          <p:cNvSpPr>
            <a:spLocks noGrp="1"/>
          </p:cNvSpPr>
          <p:nvPr>
            <p:ph idx="1"/>
          </p:nvPr>
        </p:nvSpPr>
        <p:spPr>
          <a:xfrm>
            <a:off x="4764505" y="4245191"/>
            <a:ext cx="6970295" cy="1804735"/>
          </a:xfrm>
        </p:spPr>
        <p:txBody>
          <a:bodyPr>
            <a:normAutofit/>
          </a:bodyPr>
          <a:lstStyle/>
          <a:p>
            <a:r>
              <a:rPr lang="en-IE" sz="2000"/>
              <a:t>Expand to Brooklyn &amp; other boroughs</a:t>
            </a:r>
          </a:p>
          <a:p>
            <a:r>
              <a:rPr lang="en-IE" sz="2000"/>
              <a:t>Add more safety factors (lighting, bike lanes, weather)</a:t>
            </a:r>
          </a:p>
          <a:p>
            <a:r>
              <a:rPr lang="en-IE" sz="2000"/>
              <a:t>Partnerships with transport authorities</a:t>
            </a:r>
          </a:p>
          <a:p>
            <a:r>
              <a:rPr lang="en-IE" sz="2000"/>
              <a:t>Scale to other global cities</a:t>
            </a:r>
          </a:p>
          <a:p>
            <a:endParaRPr lang="en-US" sz="2000"/>
          </a:p>
        </p:txBody>
      </p:sp>
      <p:sp>
        <p:nvSpPr>
          <p:cNvPr id="28" name="Rectangle 27">
            <a:extLst>
              <a:ext uri="{FF2B5EF4-FFF2-40B4-BE49-F238E27FC236}">
                <a16:creationId xmlns:a16="http://schemas.microsoft.com/office/drawing/2014/main" id="{199C0ED0-69DE-4C31-A5CF-E2A46FD302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8D42B8BD-40AF-488E-8A79-D7256C9172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059315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C54F4CE-85F0-46ED-80DA-9518C9251A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DADD1FCA-8ACB-4958-81DD-4CDD6D3E19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802086" cy="6858000"/>
          </a:xfrm>
          <a:custGeom>
            <a:avLst/>
            <a:gdLst>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6695 w 5734864"/>
              <a:gd name="connsiteY13" fmla="*/ 1035077 h 6858000"/>
              <a:gd name="connsiteX14" fmla="*/ 847865 w 5734864"/>
              <a:gd name="connsiteY14" fmla="*/ 1070795 h 6858000"/>
              <a:gd name="connsiteX15" fmla="*/ 862786 w 5734864"/>
              <a:gd name="connsiteY15" fmla="*/ 1238994 h 6858000"/>
              <a:gd name="connsiteX16" fmla="*/ 859345 w 5734864"/>
              <a:gd name="connsiteY16" fmla="*/ 1380427 h 6858000"/>
              <a:gd name="connsiteX17" fmla="*/ 855172 w 5734864"/>
              <a:gd name="connsiteY17" fmla="*/ 1435262 h 6858000"/>
              <a:gd name="connsiteX18" fmla="*/ 860494 w 5734864"/>
              <a:gd name="connsiteY18" fmla="*/ 1453861 h 6858000"/>
              <a:gd name="connsiteX19" fmla="*/ 853731 w 5734864"/>
              <a:gd name="connsiteY19" fmla="*/ 1467047 h 6858000"/>
              <a:gd name="connsiteX20" fmla="*/ 845847 w 5734864"/>
              <a:gd name="connsiteY20" fmla="*/ 1502307 h 6858000"/>
              <a:gd name="connsiteX21" fmla="*/ 817613 w 5734864"/>
              <a:gd name="connsiteY21" fmla="*/ 1565166 h 6858000"/>
              <a:gd name="connsiteX22" fmla="*/ 804223 w 5734864"/>
              <a:gd name="connsiteY22" fmla="*/ 1601941 h 6858000"/>
              <a:gd name="connsiteX23" fmla="*/ 791773 w 5734864"/>
              <a:gd name="connsiteY23" fmla="*/ 1627005 h 6858000"/>
              <a:gd name="connsiteX24" fmla="*/ 774645 w 5734864"/>
              <a:gd name="connsiteY24" fmla="*/ 1699922 h 6858000"/>
              <a:gd name="connsiteX25" fmla="*/ 752343 w 5734864"/>
              <a:gd name="connsiteY25" fmla="*/ 1824604 h 6858000"/>
              <a:gd name="connsiteX26" fmla="*/ 746254 w 5734864"/>
              <a:gd name="connsiteY26" fmla="*/ 1850222 h 6858000"/>
              <a:gd name="connsiteX27" fmla="*/ 728600 w 5734864"/>
              <a:gd name="connsiteY27" fmla="*/ 1869603 h 6858000"/>
              <a:gd name="connsiteX28" fmla="*/ 724396 w 5734864"/>
              <a:gd name="connsiteY28" fmla="*/ 1883104 h 6858000"/>
              <a:gd name="connsiteX29" fmla="*/ 722165 w 5734864"/>
              <a:gd name="connsiteY29" fmla="*/ 1885924 h 6858000"/>
              <a:gd name="connsiteX30" fmla="*/ 721338 w 5734864"/>
              <a:gd name="connsiteY30" fmla="*/ 1887123 h 6858000"/>
              <a:gd name="connsiteX31" fmla="*/ 714840 w 5734864"/>
              <a:gd name="connsiteY31" fmla="*/ 1902274 h 6858000"/>
              <a:gd name="connsiteX32" fmla="*/ 722847 w 5734864"/>
              <a:gd name="connsiteY32" fmla="*/ 1929891 h 6858000"/>
              <a:gd name="connsiteX33" fmla="*/ 719647 w 5734864"/>
              <a:gd name="connsiteY33" fmla="*/ 1936120 h 6858000"/>
              <a:gd name="connsiteX34" fmla="*/ 714660 w 5734864"/>
              <a:gd name="connsiteY34" fmla="*/ 1982709 h 6858000"/>
              <a:gd name="connsiteX35" fmla="*/ 710759 w 5734864"/>
              <a:gd name="connsiteY35" fmla="*/ 2013010 h 6858000"/>
              <a:gd name="connsiteX36" fmla="*/ 697927 w 5734864"/>
              <a:gd name="connsiteY36" fmla="*/ 2069833 h 6858000"/>
              <a:gd name="connsiteX37" fmla="*/ 693594 w 5734864"/>
              <a:gd name="connsiteY37" fmla="*/ 2103731 h 6858000"/>
              <a:gd name="connsiteX38" fmla="*/ 691109 w 5734864"/>
              <a:gd name="connsiteY38" fmla="*/ 2124027 h 6858000"/>
              <a:gd name="connsiteX39" fmla="*/ 676593 w 5734864"/>
              <a:gd name="connsiteY39" fmla="*/ 2176182 h 6858000"/>
              <a:gd name="connsiteX40" fmla="*/ 633227 w 5734864"/>
              <a:gd name="connsiteY40" fmla="*/ 2258036 h 6858000"/>
              <a:gd name="connsiteX41" fmla="*/ 625564 w 5734864"/>
              <a:gd name="connsiteY41" fmla="*/ 2284567 h 6858000"/>
              <a:gd name="connsiteX42" fmla="*/ 627074 w 5734864"/>
              <a:gd name="connsiteY42" fmla="*/ 2289605 h 6858000"/>
              <a:gd name="connsiteX43" fmla="*/ 614574 w 5734864"/>
              <a:gd name="connsiteY43" fmla="*/ 2308717 h 6858000"/>
              <a:gd name="connsiteX44" fmla="*/ 606890 w 5734864"/>
              <a:gd name="connsiteY44" fmla="*/ 2320662 h 6858000"/>
              <a:gd name="connsiteX45" fmla="*/ 605558 w 5734864"/>
              <a:gd name="connsiteY45" fmla="*/ 2327897 h 6858000"/>
              <a:gd name="connsiteX46" fmla="*/ 602202 w 5734864"/>
              <a:gd name="connsiteY46" fmla="*/ 2357749 h 6858000"/>
              <a:gd name="connsiteX47" fmla="*/ 600213 w 5734864"/>
              <a:gd name="connsiteY47" fmla="*/ 2364905 h 6858000"/>
              <a:gd name="connsiteX48" fmla="*/ 597160 w 5734864"/>
              <a:gd name="connsiteY48" fmla="*/ 2388351 h 6858000"/>
              <a:gd name="connsiteX49" fmla="*/ 597982 w 5734864"/>
              <a:gd name="connsiteY49" fmla="*/ 2402296 h 6858000"/>
              <a:gd name="connsiteX50" fmla="*/ 593150 w 5734864"/>
              <a:gd name="connsiteY50" fmla="*/ 2420015 h 6858000"/>
              <a:gd name="connsiteX51" fmla="*/ 592833 w 5734864"/>
              <a:gd name="connsiteY51" fmla="*/ 2422749 h 6858000"/>
              <a:gd name="connsiteX52" fmla="*/ 594479 w 5734864"/>
              <a:gd name="connsiteY52" fmla="*/ 2426002 h 6858000"/>
              <a:gd name="connsiteX53" fmla="*/ 591963 w 5734864"/>
              <a:gd name="connsiteY53" fmla="*/ 2431950 h 6858000"/>
              <a:gd name="connsiteX54" fmla="*/ 591544 w 5734864"/>
              <a:gd name="connsiteY54" fmla="*/ 2433897 h 6858000"/>
              <a:gd name="connsiteX55" fmla="*/ 589519 w 5734864"/>
              <a:gd name="connsiteY55" fmla="*/ 2451398 h 6858000"/>
              <a:gd name="connsiteX56" fmla="*/ 590037 w 5734864"/>
              <a:gd name="connsiteY56" fmla="*/ 2455536 h 6858000"/>
              <a:gd name="connsiteX57" fmla="*/ 588179 w 5734864"/>
              <a:gd name="connsiteY57" fmla="*/ 2462981 h 6858000"/>
              <a:gd name="connsiteX58" fmla="*/ 583434 w 5734864"/>
              <a:gd name="connsiteY58" fmla="*/ 2503991 h 6858000"/>
              <a:gd name="connsiteX59" fmla="*/ 567942 w 5734864"/>
              <a:gd name="connsiteY59" fmla="*/ 2652936 h 6858000"/>
              <a:gd name="connsiteX60" fmla="*/ 573869 w 5734864"/>
              <a:gd name="connsiteY60" fmla="*/ 2670188 h 6858000"/>
              <a:gd name="connsiteX61" fmla="*/ 575243 w 5734864"/>
              <a:gd name="connsiteY61" fmla="*/ 2688114 h 6858000"/>
              <a:gd name="connsiteX62" fmla="*/ 573824 w 5734864"/>
              <a:gd name="connsiteY62" fmla="*/ 2689856 h 6858000"/>
              <a:gd name="connsiteX63" fmla="*/ 570699 w 5734864"/>
              <a:gd name="connsiteY63" fmla="*/ 2709353 h 6858000"/>
              <a:gd name="connsiteX64" fmla="*/ 573192 w 5734864"/>
              <a:gd name="connsiteY64" fmla="*/ 2714527 h 6858000"/>
              <a:gd name="connsiteX65" fmla="*/ 572044 w 5734864"/>
              <a:gd name="connsiteY65" fmla="*/ 2728187 h 6858000"/>
              <a:gd name="connsiteX66" fmla="*/ 572465 w 5734864"/>
              <a:gd name="connsiteY66" fmla="*/ 2755863 h 6858000"/>
              <a:gd name="connsiteX67" fmla="*/ 570028 w 5734864"/>
              <a:gd name="connsiteY67" fmla="*/ 2760324 h 6858000"/>
              <a:gd name="connsiteX68" fmla="*/ 566748 w 5734864"/>
              <a:gd name="connsiteY68" fmla="*/ 2800948 h 6858000"/>
              <a:gd name="connsiteX69" fmla="*/ 565509 w 5734864"/>
              <a:gd name="connsiteY69" fmla="*/ 2801167 h 6858000"/>
              <a:gd name="connsiteX70" fmla="*/ 559367 w 5734864"/>
              <a:gd name="connsiteY70" fmla="*/ 2811129 h 6858000"/>
              <a:gd name="connsiteX71" fmla="*/ 550354 w 5734864"/>
              <a:gd name="connsiteY71" fmla="*/ 2830949 h 6858000"/>
              <a:gd name="connsiteX72" fmla="*/ 514795 w 5734864"/>
              <a:gd name="connsiteY72" fmla="*/ 2872433 h 6858000"/>
              <a:gd name="connsiteX73" fmla="*/ 509875 w 5734864"/>
              <a:gd name="connsiteY73" fmla="*/ 2923099 h 6858000"/>
              <a:gd name="connsiteX74" fmla="*/ 509577 w 5734864"/>
              <a:gd name="connsiteY74" fmla="*/ 2923197 h 6858000"/>
              <a:gd name="connsiteX75" fmla="*/ 507597 w 5734864"/>
              <a:gd name="connsiteY75" fmla="*/ 2931868 h 6858000"/>
              <a:gd name="connsiteX76" fmla="*/ 507379 w 5734864"/>
              <a:gd name="connsiteY76" fmla="*/ 2938322 h 6858000"/>
              <a:gd name="connsiteX77" fmla="*/ 504725 w 5734864"/>
              <a:gd name="connsiteY77" fmla="*/ 2954519 h 6858000"/>
              <a:gd name="connsiteX78" fmla="*/ 502018 w 5734864"/>
              <a:gd name="connsiteY78" fmla="*/ 2959643 h 6858000"/>
              <a:gd name="connsiteX79" fmla="*/ 498360 w 5734864"/>
              <a:gd name="connsiteY79" fmla="*/ 2961019 h 6858000"/>
              <a:gd name="connsiteX80" fmla="*/ 498483 w 5734864"/>
              <a:gd name="connsiteY80" fmla="*/ 2962590 h 6858000"/>
              <a:gd name="connsiteX81" fmla="*/ 484403 w 5734864"/>
              <a:gd name="connsiteY81" fmla="*/ 2990538 h 6858000"/>
              <a:gd name="connsiteX82" fmla="*/ 463075 w 5734864"/>
              <a:gd name="connsiteY82" fmla="*/ 3055956 h 6858000"/>
              <a:gd name="connsiteX83" fmla="*/ 455013 w 5734864"/>
              <a:gd name="connsiteY83" fmla="*/ 3094482 h 6858000"/>
              <a:gd name="connsiteX84" fmla="*/ 428391 w 5734864"/>
              <a:gd name="connsiteY84" fmla="*/ 3198850 h 6858000"/>
              <a:gd name="connsiteX85" fmla="*/ 401440 w 5734864"/>
              <a:gd name="connsiteY85" fmla="*/ 3307560 h 6858000"/>
              <a:gd name="connsiteX86" fmla="*/ 386076 w 5734864"/>
              <a:gd name="connsiteY86" fmla="*/ 3373943 h 6858000"/>
              <a:gd name="connsiteX87" fmla="*/ 374726 w 5734864"/>
              <a:gd name="connsiteY87" fmla="*/ 3381364 h 6858000"/>
              <a:gd name="connsiteX88" fmla="*/ 369145 w 5734864"/>
              <a:gd name="connsiteY88" fmla="*/ 3383729 h 6858000"/>
              <a:gd name="connsiteX89" fmla="*/ 364294 w 5734864"/>
              <a:gd name="connsiteY89" fmla="*/ 3414159 h 6858000"/>
              <a:gd name="connsiteX90" fmla="*/ 366450 w 5734864"/>
              <a:gd name="connsiteY90" fmla="*/ 3436925 h 6858000"/>
              <a:gd name="connsiteX91" fmla="*/ 351743 w 5734864"/>
              <a:gd name="connsiteY91" fmla="*/ 3521619 h 6858000"/>
              <a:gd name="connsiteX92" fmla="*/ 345784 w 5734864"/>
              <a:gd name="connsiteY92" fmla="*/ 3603757 h 6858000"/>
              <a:gd name="connsiteX93" fmla="*/ 344198 w 5734864"/>
              <a:gd name="connsiteY93" fmla="*/ 3652424 h 6858000"/>
              <a:gd name="connsiteX94" fmla="*/ 352450 w 5734864"/>
              <a:gd name="connsiteY94" fmla="*/ 3665222 h 6858000"/>
              <a:gd name="connsiteX95" fmla="*/ 342621 w 5734864"/>
              <a:gd name="connsiteY95" fmla="*/ 3700804 h 6858000"/>
              <a:gd name="connsiteX96" fmla="*/ 341514 w 5734864"/>
              <a:gd name="connsiteY96" fmla="*/ 3734774 h 6858000"/>
              <a:gd name="connsiteX97" fmla="*/ 340607 w 5734864"/>
              <a:gd name="connsiteY97" fmla="*/ 3785153 h 6858000"/>
              <a:gd name="connsiteX98" fmla="*/ 340707 w 5734864"/>
              <a:gd name="connsiteY98" fmla="*/ 3788177 h 6858000"/>
              <a:gd name="connsiteX99" fmla="*/ 340361 w 5734864"/>
              <a:gd name="connsiteY99" fmla="*/ 3798803 h 6858000"/>
              <a:gd name="connsiteX100" fmla="*/ 339642 w 5734864"/>
              <a:gd name="connsiteY100" fmla="*/ 3838750 h 6858000"/>
              <a:gd name="connsiteX101" fmla="*/ 360295 w 5734864"/>
              <a:gd name="connsiteY101" fmla="*/ 4015196 h 6858000"/>
              <a:gd name="connsiteX102" fmla="*/ 339043 w 5734864"/>
              <a:gd name="connsiteY102" fmla="*/ 4052778 h 6858000"/>
              <a:gd name="connsiteX103" fmla="*/ 339343 w 5734864"/>
              <a:gd name="connsiteY103" fmla="*/ 4096257 h 6858000"/>
              <a:gd name="connsiteX104" fmla="*/ 340786 w 5734864"/>
              <a:gd name="connsiteY104" fmla="*/ 4321136 h 6858000"/>
              <a:gd name="connsiteX105" fmla="*/ 343158 w 5734864"/>
              <a:gd name="connsiteY105" fmla="*/ 4429174 h 6858000"/>
              <a:gd name="connsiteX106" fmla="*/ 334599 w 5734864"/>
              <a:gd name="connsiteY106" fmla="*/ 4449938 h 6858000"/>
              <a:gd name="connsiteX107" fmla="*/ 332890 w 5734864"/>
              <a:gd name="connsiteY107" fmla="*/ 4453515 h 6858000"/>
              <a:gd name="connsiteX108" fmla="*/ 331105 w 5734864"/>
              <a:gd name="connsiteY108" fmla="*/ 4467941 h 6858000"/>
              <a:gd name="connsiteX109" fmla="*/ 324289 w 5734864"/>
              <a:gd name="connsiteY109" fmla="*/ 4471861 h 6858000"/>
              <a:gd name="connsiteX110" fmla="*/ 317079 w 5734864"/>
              <a:gd name="connsiteY110" fmla="*/ 4493468 h 6858000"/>
              <a:gd name="connsiteX111" fmla="*/ 315557 w 5734864"/>
              <a:gd name="connsiteY111" fmla="*/ 4520067 h 6858000"/>
              <a:gd name="connsiteX112" fmla="*/ 315240 w 5734864"/>
              <a:gd name="connsiteY112" fmla="*/ 4536872 h 6858000"/>
              <a:gd name="connsiteX113" fmla="*/ 316200 w 5734864"/>
              <a:gd name="connsiteY113" fmla="*/ 4538297 h 6858000"/>
              <a:gd name="connsiteX114" fmla="*/ 317507 w 5734864"/>
              <a:gd name="connsiteY114" fmla="*/ 4547582 h 6858000"/>
              <a:gd name="connsiteX115" fmla="*/ 323078 w 5734864"/>
              <a:gd name="connsiteY115" fmla="*/ 4592102 h 6858000"/>
              <a:gd name="connsiteX116" fmla="*/ 328722 w 5734864"/>
              <a:gd name="connsiteY116" fmla="*/ 4667914 h 6858000"/>
              <a:gd name="connsiteX117" fmla="*/ 335597 w 5734864"/>
              <a:gd name="connsiteY117" fmla="*/ 4695035 h 6858000"/>
              <a:gd name="connsiteX118" fmla="*/ 339485 w 5734864"/>
              <a:gd name="connsiteY118" fmla="*/ 4695979 h 6858000"/>
              <a:gd name="connsiteX119" fmla="*/ 341089 w 5734864"/>
              <a:gd name="connsiteY119" fmla="*/ 4704268 h 6858000"/>
              <a:gd name="connsiteX120" fmla="*/ 342177 w 5734864"/>
              <a:gd name="connsiteY120" fmla="*/ 4706060 h 6858000"/>
              <a:gd name="connsiteX121" fmla="*/ 347751 w 5734864"/>
              <a:gd name="connsiteY121" fmla="*/ 4716754 h 6858000"/>
              <a:gd name="connsiteX122" fmla="*/ 344125 w 5734864"/>
              <a:gd name="connsiteY122" fmla="*/ 4764669 h 6858000"/>
              <a:gd name="connsiteX123" fmla="*/ 340188 w 5734864"/>
              <a:gd name="connsiteY123" fmla="*/ 4779386 h 6858000"/>
              <a:gd name="connsiteX124" fmla="*/ 335146 w 5734864"/>
              <a:gd name="connsiteY124" fmla="*/ 4787491 h 6858000"/>
              <a:gd name="connsiteX125" fmla="*/ 319124 w 5734864"/>
              <a:gd name="connsiteY125" fmla="*/ 4843514 h 6858000"/>
              <a:gd name="connsiteX126" fmla="*/ 305956 w 5734864"/>
              <a:gd name="connsiteY126" fmla="*/ 4881505 h 6858000"/>
              <a:gd name="connsiteX127" fmla="*/ 301062 w 5734864"/>
              <a:gd name="connsiteY127" fmla="*/ 4889332 h 6858000"/>
              <a:gd name="connsiteX128" fmla="*/ 302141 w 5734864"/>
              <a:gd name="connsiteY128" fmla="*/ 4899400 h 6858000"/>
              <a:gd name="connsiteX129" fmla="*/ 304424 w 5734864"/>
              <a:gd name="connsiteY129" fmla="*/ 4902664 h 6858000"/>
              <a:gd name="connsiteX130" fmla="*/ 293123 w 5734864"/>
              <a:gd name="connsiteY130" fmla="*/ 4932769 h 6858000"/>
              <a:gd name="connsiteX131" fmla="*/ 292275 w 5734864"/>
              <a:gd name="connsiteY131" fmla="*/ 4936482 h 6858000"/>
              <a:gd name="connsiteX132" fmla="*/ 288304 w 5734864"/>
              <a:gd name="connsiteY132" fmla="*/ 4962325 h 6858000"/>
              <a:gd name="connsiteX133" fmla="*/ 287420 w 5734864"/>
              <a:gd name="connsiteY133" fmla="*/ 5042193 h 6858000"/>
              <a:gd name="connsiteX134" fmla="*/ 287020 w 5734864"/>
              <a:gd name="connsiteY134" fmla="*/ 5065655 h 6858000"/>
              <a:gd name="connsiteX135" fmla="*/ 288488 w 5734864"/>
              <a:gd name="connsiteY135" fmla="*/ 5082216 h 6858000"/>
              <a:gd name="connsiteX136" fmla="*/ 282763 w 5734864"/>
              <a:gd name="connsiteY136" fmla="*/ 5127114 h 6858000"/>
              <a:gd name="connsiteX137" fmla="*/ 269316 w 5734864"/>
              <a:gd name="connsiteY137" fmla="*/ 5202682 h 6858000"/>
              <a:gd name="connsiteX138" fmla="*/ 269174 w 5734864"/>
              <a:gd name="connsiteY138" fmla="*/ 5230835 h 6858000"/>
              <a:gd name="connsiteX139" fmla="*/ 272679 w 5734864"/>
              <a:gd name="connsiteY139" fmla="*/ 5232660 h 6858000"/>
              <a:gd name="connsiteX140" fmla="*/ 272160 w 5734864"/>
              <a:gd name="connsiteY140" fmla="*/ 5241150 h 6858000"/>
              <a:gd name="connsiteX141" fmla="*/ 272760 w 5734864"/>
              <a:gd name="connsiteY141" fmla="*/ 5243156 h 6858000"/>
              <a:gd name="connsiteX142" fmla="*/ 275462 w 5734864"/>
              <a:gd name="connsiteY142" fmla="*/ 5254919 h 6858000"/>
              <a:gd name="connsiteX143" fmla="*/ 262897 w 5734864"/>
              <a:gd name="connsiteY143" fmla="*/ 5286259 h 6858000"/>
              <a:gd name="connsiteX144" fmla="*/ 252761 w 5734864"/>
              <a:gd name="connsiteY144" fmla="*/ 5357801 h 6858000"/>
              <a:gd name="connsiteX145" fmla="*/ 242360 w 5734864"/>
              <a:gd name="connsiteY145" fmla="*/ 5460080 h 6858000"/>
              <a:gd name="connsiteX146" fmla="*/ 229880 w 5734864"/>
              <a:gd name="connsiteY146" fmla="*/ 5539714 h 6858000"/>
              <a:gd name="connsiteX147" fmla="*/ 204283 w 5734864"/>
              <a:gd name="connsiteY147" fmla="*/ 5639080 h 6858000"/>
              <a:gd name="connsiteX148" fmla="*/ 198948 w 5734864"/>
              <a:gd name="connsiteY148" fmla="*/ 5710958 h 6858000"/>
              <a:gd name="connsiteX149" fmla="*/ 192367 w 5734864"/>
              <a:gd name="connsiteY149" fmla="*/ 5719859 h 6858000"/>
              <a:gd name="connsiteX150" fmla="*/ 188035 w 5734864"/>
              <a:gd name="connsiteY150" fmla="*/ 5729935 h 6858000"/>
              <a:gd name="connsiteX151" fmla="*/ 188428 w 5734864"/>
              <a:gd name="connsiteY151" fmla="*/ 5731182 h 6858000"/>
              <a:gd name="connsiteX152" fmla="*/ 181635 w 5734864"/>
              <a:gd name="connsiteY152" fmla="*/ 5753538 h 6858000"/>
              <a:gd name="connsiteX153" fmla="*/ 169744 w 5734864"/>
              <a:gd name="connsiteY153" fmla="*/ 5796307 h 6858000"/>
              <a:gd name="connsiteX154" fmla="*/ 170351 w 5734864"/>
              <a:gd name="connsiteY154" fmla="*/ 5796644 h 6858000"/>
              <a:gd name="connsiteX155" fmla="*/ 171559 w 5734864"/>
              <a:gd name="connsiteY155" fmla="*/ 5803435 h 6858000"/>
              <a:gd name="connsiteX156" fmla="*/ 172284 w 5734864"/>
              <a:gd name="connsiteY156" fmla="*/ 5816391 h 6858000"/>
              <a:gd name="connsiteX157" fmla="*/ 182542 w 5734864"/>
              <a:gd name="connsiteY157" fmla="*/ 5846382 h 6858000"/>
              <a:gd name="connsiteX158" fmla="*/ 175877 w 5734864"/>
              <a:gd name="connsiteY158" fmla="*/ 5871336 h 6858000"/>
              <a:gd name="connsiteX159" fmla="*/ 174910 w 5734864"/>
              <a:gd name="connsiteY159" fmla="*/ 5876376 h 6858000"/>
              <a:gd name="connsiteX160" fmla="*/ 175047 w 5734864"/>
              <a:gd name="connsiteY160" fmla="*/ 5876483 h 6858000"/>
              <a:gd name="connsiteX161" fmla="*/ 174335 w 5734864"/>
              <a:gd name="connsiteY161" fmla="*/ 5881814 h 6858000"/>
              <a:gd name="connsiteX162" fmla="*/ 171273 w 5734864"/>
              <a:gd name="connsiteY162" fmla="*/ 5895339 h 6858000"/>
              <a:gd name="connsiteX163" fmla="*/ 171658 w 5734864"/>
              <a:gd name="connsiteY163" fmla="*/ 5898749 h 6858000"/>
              <a:gd name="connsiteX164" fmla="*/ 174658 w 5734864"/>
              <a:gd name="connsiteY164" fmla="*/ 5919558 h 6858000"/>
              <a:gd name="connsiteX165" fmla="*/ 169099 w 5734864"/>
              <a:gd name="connsiteY165" fmla="*/ 5984417 h 6858000"/>
              <a:gd name="connsiteX166" fmla="*/ 162007 w 5734864"/>
              <a:gd name="connsiteY166" fmla="*/ 6049043 h 6858000"/>
              <a:gd name="connsiteX167" fmla="*/ 156875 w 5734864"/>
              <a:gd name="connsiteY167" fmla="*/ 6114000 h 6858000"/>
              <a:gd name="connsiteX168" fmla="*/ 165441 w 5734864"/>
              <a:gd name="connsiteY168" fmla="*/ 6146938 h 6858000"/>
              <a:gd name="connsiteX169" fmla="*/ 165177 w 5734864"/>
              <a:gd name="connsiteY169" fmla="*/ 6150658 h 6858000"/>
              <a:gd name="connsiteX170" fmla="*/ 161772 w 5734864"/>
              <a:gd name="connsiteY170" fmla="*/ 6160011 h 6858000"/>
              <a:gd name="connsiteX171" fmla="*/ 160051 w 5734864"/>
              <a:gd name="connsiteY171" fmla="*/ 6163393 h 6858000"/>
              <a:gd name="connsiteX172" fmla="*/ 158473 w 5734864"/>
              <a:gd name="connsiteY172" fmla="*/ 6168628 h 6858000"/>
              <a:gd name="connsiteX173" fmla="*/ 158573 w 5734864"/>
              <a:gd name="connsiteY173" fmla="*/ 6168799 h 6858000"/>
              <a:gd name="connsiteX174" fmla="*/ 146463 w 5734864"/>
              <a:gd name="connsiteY174" fmla="*/ 6196671 h 6858000"/>
              <a:gd name="connsiteX175" fmla="*/ 150209 w 5734864"/>
              <a:gd name="connsiteY175" fmla="*/ 6232365 h 6858000"/>
              <a:gd name="connsiteX176" fmla="*/ 148544 w 5734864"/>
              <a:gd name="connsiteY176" fmla="*/ 6246162 h 6858000"/>
              <a:gd name="connsiteX177" fmla="*/ 148403 w 5734864"/>
              <a:gd name="connsiteY177" fmla="*/ 6253754 h 6858000"/>
              <a:gd name="connsiteX178" fmla="*/ 138880 w 5734864"/>
              <a:gd name="connsiteY178" fmla="*/ 6276449 h 6858000"/>
              <a:gd name="connsiteX179" fmla="*/ 138683 w 5734864"/>
              <a:gd name="connsiteY179" fmla="*/ 6279721 h 6858000"/>
              <a:gd name="connsiteX180" fmla="*/ 130721 w 5734864"/>
              <a:gd name="connsiteY180" fmla="*/ 6293675 h 6858000"/>
              <a:gd name="connsiteX181" fmla="*/ 120717 w 5734864"/>
              <a:gd name="connsiteY181" fmla="*/ 6313967 h 6858000"/>
              <a:gd name="connsiteX182" fmla="*/ 120841 w 5734864"/>
              <a:gd name="connsiteY182" fmla="*/ 6315437 h 6858000"/>
              <a:gd name="connsiteX183" fmla="*/ 115208 w 5734864"/>
              <a:gd name="connsiteY183" fmla="*/ 6324024 h 6858000"/>
              <a:gd name="connsiteX184" fmla="*/ 101217 w 5734864"/>
              <a:gd name="connsiteY184" fmla="*/ 6365923 h 6858000"/>
              <a:gd name="connsiteX185" fmla="*/ 74946 w 5734864"/>
              <a:gd name="connsiteY185" fmla="*/ 6556817 h 6858000"/>
              <a:gd name="connsiteX186" fmla="*/ 16001 w 5734864"/>
              <a:gd name="connsiteY186" fmla="*/ 6808678 h 6858000"/>
              <a:gd name="connsiteX187" fmla="*/ 0 w 5734864"/>
              <a:gd name="connsiteY187" fmla="*/ 6858000 h 6858000"/>
              <a:gd name="connsiteX188" fmla="*/ 5734864 w 5734864"/>
              <a:gd name="connsiteY188" fmla="*/ 6858000 h 6858000"/>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6695 w 5734864"/>
              <a:gd name="connsiteY13" fmla="*/ 1035077 h 6858000"/>
              <a:gd name="connsiteX14" fmla="*/ 847865 w 5734864"/>
              <a:gd name="connsiteY14" fmla="*/ 1070795 h 6858000"/>
              <a:gd name="connsiteX15" fmla="*/ 862786 w 5734864"/>
              <a:gd name="connsiteY15" fmla="*/ 1238994 h 6858000"/>
              <a:gd name="connsiteX16" fmla="*/ 859345 w 5734864"/>
              <a:gd name="connsiteY16" fmla="*/ 1380427 h 6858000"/>
              <a:gd name="connsiteX17" fmla="*/ 855172 w 5734864"/>
              <a:gd name="connsiteY17" fmla="*/ 1435262 h 6858000"/>
              <a:gd name="connsiteX18" fmla="*/ 860494 w 5734864"/>
              <a:gd name="connsiteY18" fmla="*/ 1453861 h 6858000"/>
              <a:gd name="connsiteX19" fmla="*/ 853731 w 5734864"/>
              <a:gd name="connsiteY19" fmla="*/ 1467047 h 6858000"/>
              <a:gd name="connsiteX20" fmla="*/ 845847 w 5734864"/>
              <a:gd name="connsiteY20" fmla="*/ 1502307 h 6858000"/>
              <a:gd name="connsiteX21" fmla="*/ 817613 w 5734864"/>
              <a:gd name="connsiteY21" fmla="*/ 1565166 h 6858000"/>
              <a:gd name="connsiteX22" fmla="*/ 804223 w 5734864"/>
              <a:gd name="connsiteY22" fmla="*/ 1601941 h 6858000"/>
              <a:gd name="connsiteX23" fmla="*/ 791773 w 5734864"/>
              <a:gd name="connsiteY23" fmla="*/ 1627005 h 6858000"/>
              <a:gd name="connsiteX24" fmla="*/ 774645 w 5734864"/>
              <a:gd name="connsiteY24" fmla="*/ 1699922 h 6858000"/>
              <a:gd name="connsiteX25" fmla="*/ 752343 w 5734864"/>
              <a:gd name="connsiteY25" fmla="*/ 1824604 h 6858000"/>
              <a:gd name="connsiteX26" fmla="*/ 746254 w 5734864"/>
              <a:gd name="connsiteY26" fmla="*/ 1850222 h 6858000"/>
              <a:gd name="connsiteX27" fmla="*/ 728600 w 5734864"/>
              <a:gd name="connsiteY27" fmla="*/ 1869603 h 6858000"/>
              <a:gd name="connsiteX28" fmla="*/ 724396 w 5734864"/>
              <a:gd name="connsiteY28" fmla="*/ 1883104 h 6858000"/>
              <a:gd name="connsiteX29" fmla="*/ 722165 w 5734864"/>
              <a:gd name="connsiteY29" fmla="*/ 1885924 h 6858000"/>
              <a:gd name="connsiteX30" fmla="*/ 721338 w 5734864"/>
              <a:gd name="connsiteY30" fmla="*/ 1887123 h 6858000"/>
              <a:gd name="connsiteX31" fmla="*/ 714840 w 5734864"/>
              <a:gd name="connsiteY31" fmla="*/ 1902274 h 6858000"/>
              <a:gd name="connsiteX32" fmla="*/ 722847 w 5734864"/>
              <a:gd name="connsiteY32" fmla="*/ 1929891 h 6858000"/>
              <a:gd name="connsiteX33" fmla="*/ 714660 w 5734864"/>
              <a:gd name="connsiteY33" fmla="*/ 1982709 h 6858000"/>
              <a:gd name="connsiteX34" fmla="*/ 710759 w 5734864"/>
              <a:gd name="connsiteY34" fmla="*/ 2013010 h 6858000"/>
              <a:gd name="connsiteX35" fmla="*/ 697927 w 5734864"/>
              <a:gd name="connsiteY35" fmla="*/ 2069833 h 6858000"/>
              <a:gd name="connsiteX36" fmla="*/ 693594 w 5734864"/>
              <a:gd name="connsiteY36" fmla="*/ 2103731 h 6858000"/>
              <a:gd name="connsiteX37" fmla="*/ 691109 w 5734864"/>
              <a:gd name="connsiteY37" fmla="*/ 2124027 h 6858000"/>
              <a:gd name="connsiteX38" fmla="*/ 676593 w 5734864"/>
              <a:gd name="connsiteY38" fmla="*/ 2176182 h 6858000"/>
              <a:gd name="connsiteX39" fmla="*/ 633227 w 5734864"/>
              <a:gd name="connsiteY39" fmla="*/ 2258036 h 6858000"/>
              <a:gd name="connsiteX40" fmla="*/ 625564 w 5734864"/>
              <a:gd name="connsiteY40" fmla="*/ 2284567 h 6858000"/>
              <a:gd name="connsiteX41" fmla="*/ 627074 w 5734864"/>
              <a:gd name="connsiteY41" fmla="*/ 2289605 h 6858000"/>
              <a:gd name="connsiteX42" fmla="*/ 614574 w 5734864"/>
              <a:gd name="connsiteY42" fmla="*/ 2308717 h 6858000"/>
              <a:gd name="connsiteX43" fmla="*/ 606890 w 5734864"/>
              <a:gd name="connsiteY43" fmla="*/ 2320662 h 6858000"/>
              <a:gd name="connsiteX44" fmla="*/ 605558 w 5734864"/>
              <a:gd name="connsiteY44" fmla="*/ 2327897 h 6858000"/>
              <a:gd name="connsiteX45" fmla="*/ 602202 w 5734864"/>
              <a:gd name="connsiteY45" fmla="*/ 2357749 h 6858000"/>
              <a:gd name="connsiteX46" fmla="*/ 600213 w 5734864"/>
              <a:gd name="connsiteY46" fmla="*/ 2364905 h 6858000"/>
              <a:gd name="connsiteX47" fmla="*/ 597160 w 5734864"/>
              <a:gd name="connsiteY47" fmla="*/ 2388351 h 6858000"/>
              <a:gd name="connsiteX48" fmla="*/ 597982 w 5734864"/>
              <a:gd name="connsiteY48" fmla="*/ 2402296 h 6858000"/>
              <a:gd name="connsiteX49" fmla="*/ 593150 w 5734864"/>
              <a:gd name="connsiteY49" fmla="*/ 2420015 h 6858000"/>
              <a:gd name="connsiteX50" fmla="*/ 592833 w 5734864"/>
              <a:gd name="connsiteY50" fmla="*/ 2422749 h 6858000"/>
              <a:gd name="connsiteX51" fmla="*/ 594479 w 5734864"/>
              <a:gd name="connsiteY51" fmla="*/ 2426002 h 6858000"/>
              <a:gd name="connsiteX52" fmla="*/ 591963 w 5734864"/>
              <a:gd name="connsiteY52" fmla="*/ 2431950 h 6858000"/>
              <a:gd name="connsiteX53" fmla="*/ 591544 w 5734864"/>
              <a:gd name="connsiteY53" fmla="*/ 2433897 h 6858000"/>
              <a:gd name="connsiteX54" fmla="*/ 589519 w 5734864"/>
              <a:gd name="connsiteY54" fmla="*/ 2451398 h 6858000"/>
              <a:gd name="connsiteX55" fmla="*/ 590037 w 5734864"/>
              <a:gd name="connsiteY55" fmla="*/ 2455536 h 6858000"/>
              <a:gd name="connsiteX56" fmla="*/ 588179 w 5734864"/>
              <a:gd name="connsiteY56" fmla="*/ 2462981 h 6858000"/>
              <a:gd name="connsiteX57" fmla="*/ 583434 w 5734864"/>
              <a:gd name="connsiteY57" fmla="*/ 2503991 h 6858000"/>
              <a:gd name="connsiteX58" fmla="*/ 567942 w 5734864"/>
              <a:gd name="connsiteY58" fmla="*/ 2652936 h 6858000"/>
              <a:gd name="connsiteX59" fmla="*/ 573869 w 5734864"/>
              <a:gd name="connsiteY59" fmla="*/ 2670188 h 6858000"/>
              <a:gd name="connsiteX60" fmla="*/ 575243 w 5734864"/>
              <a:gd name="connsiteY60" fmla="*/ 2688114 h 6858000"/>
              <a:gd name="connsiteX61" fmla="*/ 573824 w 5734864"/>
              <a:gd name="connsiteY61" fmla="*/ 2689856 h 6858000"/>
              <a:gd name="connsiteX62" fmla="*/ 570699 w 5734864"/>
              <a:gd name="connsiteY62" fmla="*/ 2709353 h 6858000"/>
              <a:gd name="connsiteX63" fmla="*/ 573192 w 5734864"/>
              <a:gd name="connsiteY63" fmla="*/ 2714527 h 6858000"/>
              <a:gd name="connsiteX64" fmla="*/ 572044 w 5734864"/>
              <a:gd name="connsiteY64" fmla="*/ 2728187 h 6858000"/>
              <a:gd name="connsiteX65" fmla="*/ 572465 w 5734864"/>
              <a:gd name="connsiteY65" fmla="*/ 2755863 h 6858000"/>
              <a:gd name="connsiteX66" fmla="*/ 570028 w 5734864"/>
              <a:gd name="connsiteY66" fmla="*/ 2760324 h 6858000"/>
              <a:gd name="connsiteX67" fmla="*/ 566748 w 5734864"/>
              <a:gd name="connsiteY67" fmla="*/ 2800948 h 6858000"/>
              <a:gd name="connsiteX68" fmla="*/ 565509 w 5734864"/>
              <a:gd name="connsiteY68" fmla="*/ 2801167 h 6858000"/>
              <a:gd name="connsiteX69" fmla="*/ 559367 w 5734864"/>
              <a:gd name="connsiteY69" fmla="*/ 2811129 h 6858000"/>
              <a:gd name="connsiteX70" fmla="*/ 550354 w 5734864"/>
              <a:gd name="connsiteY70" fmla="*/ 2830949 h 6858000"/>
              <a:gd name="connsiteX71" fmla="*/ 514795 w 5734864"/>
              <a:gd name="connsiteY71" fmla="*/ 2872433 h 6858000"/>
              <a:gd name="connsiteX72" fmla="*/ 509875 w 5734864"/>
              <a:gd name="connsiteY72" fmla="*/ 2923099 h 6858000"/>
              <a:gd name="connsiteX73" fmla="*/ 509577 w 5734864"/>
              <a:gd name="connsiteY73" fmla="*/ 2923197 h 6858000"/>
              <a:gd name="connsiteX74" fmla="*/ 507597 w 5734864"/>
              <a:gd name="connsiteY74" fmla="*/ 2931868 h 6858000"/>
              <a:gd name="connsiteX75" fmla="*/ 507379 w 5734864"/>
              <a:gd name="connsiteY75" fmla="*/ 2938322 h 6858000"/>
              <a:gd name="connsiteX76" fmla="*/ 504725 w 5734864"/>
              <a:gd name="connsiteY76" fmla="*/ 2954519 h 6858000"/>
              <a:gd name="connsiteX77" fmla="*/ 502018 w 5734864"/>
              <a:gd name="connsiteY77" fmla="*/ 2959643 h 6858000"/>
              <a:gd name="connsiteX78" fmla="*/ 498360 w 5734864"/>
              <a:gd name="connsiteY78" fmla="*/ 2961019 h 6858000"/>
              <a:gd name="connsiteX79" fmla="*/ 498483 w 5734864"/>
              <a:gd name="connsiteY79" fmla="*/ 2962590 h 6858000"/>
              <a:gd name="connsiteX80" fmla="*/ 484403 w 5734864"/>
              <a:gd name="connsiteY80" fmla="*/ 2990538 h 6858000"/>
              <a:gd name="connsiteX81" fmla="*/ 463075 w 5734864"/>
              <a:gd name="connsiteY81" fmla="*/ 3055956 h 6858000"/>
              <a:gd name="connsiteX82" fmla="*/ 455013 w 5734864"/>
              <a:gd name="connsiteY82" fmla="*/ 3094482 h 6858000"/>
              <a:gd name="connsiteX83" fmla="*/ 428391 w 5734864"/>
              <a:gd name="connsiteY83" fmla="*/ 3198850 h 6858000"/>
              <a:gd name="connsiteX84" fmla="*/ 401440 w 5734864"/>
              <a:gd name="connsiteY84" fmla="*/ 3307560 h 6858000"/>
              <a:gd name="connsiteX85" fmla="*/ 386076 w 5734864"/>
              <a:gd name="connsiteY85" fmla="*/ 3373943 h 6858000"/>
              <a:gd name="connsiteX86" fmla="*/ 374726 w 5734864"/>
              <a:gd name="connsiteY86" fmla="*/ 3381364 h 6858000"/>
              <a:gd name="connsiteX87" fmla="*/ 369145 w 5734864"/>
              <a:gd name="connsiteY87" fmla="*/ 3383729 h 6858000"/>
              <a:gd name="connsiteX88" fmla="*/ 364294 w 5734864"/>
              <a:gd name="connsiteY88" fmla="*/ 3414159 h 6858000"/>
              <a:gd name="connsiteX89" fmla="*/ 366450 w 5734864"/>
              <a:gd name="connsiteY89" fmla="*/ 3436925 h 6858000"/>
              <a:gd name="connsiteX90" fmla="*/ 351743 w 5734864"/>
              <a:gd name="connsiteY90" fmla="*/ 3521619 h 6858000"/>
              <a:gd name="connsiteX91" fmla="*/ 345784 w 5734864"/>
              <a:gd name="connsiteY91" fmla="*/ 3603757 h 6858000"/>
              <a:gd name="connsiteX92" fmla="*/ 344198 w 5734864"/>
              <a:gd name="connsiteY92" fmla="*/ 3652424 h 6858000"/>
              <a:gd name="connsiteX93" fmla="*/ 352450 w 5734864"/>
              <a:gd name="connsiteY93" fmla="*/ 3665222 h 6858000"/>
              <a:gd name="connsiteX94" fmla="*/ 342621 w 5734864"/>
              <a:gd name="connsiteY94" fmla="*/ 3700804 h 6858000"/>
              <a:gd name="connsiteX95" fmla="*/ 341514 w 5734864"/>
              <a:gd name="connsiteY95" fmla="*/ 3734774 h 6858000"/>
              <a:gd name="connsiteX96" fmla="*/ 340607 w 5734864"/>
              <a:gd name="connsiteY96" fmla="*/ 3785153 h 6858000"/>
              <a:gd name="connsiteX97" fmla="*/ 340707 w 5734864"/>
              <a:gd name="connsiteY97" fmla="*/ 3788177 h 6858000"/>
              <a:gd name="connsiteX98" fmla="*/ 340361 w 5734864"/>
              <a:gd name="connsiteY98" fmla="*/ 3798803 h 6858000"/>
              <a:gd name="connsiteX99" fmla="*/ 339642 w 5734864"/>
              <a:gd name="connsiteY99" fmla="*/ 3838750 h 6858000"/>
              <a:gd name="connsiteX100" fmla="*/ 360295 w 5734864"/>
              <a:gd name="connsiteY100" fmla="*/ 4015196 h 6858000"/>
              <a:gd name="connsiteX101" fmla="*/ 339043 w 5734864"/>
              <a:gd name="connsiteY101" fmla="*/ 4052778 h 6858000"/>
              <a:gd name="connsiteX102" fmla="*/ 339343 w 5734864"/>
              <a:gd name="connsiteY102" fmla="*/ 4096257 h 6858000"/>
              <a:gd name="connsiteX103" fmla="*/ 340786 w 5734864"/>
              <a:gd name="connsiteY103" fmla="*/ 4321136 h 6858000"/>
              <a:gd name="connsiteX104" fmla="*/ 343158 w 5734864"/>
              <a:gd name="connsiteY104" fmla="*/ 4429174 h 6858000"/>
              <a:gd name="connsiteX105" fmla="*/ 334599 w 5734864"/>
              <a:gd name="connsiteY105" fmla="*/ 4449938 h 6858000"/>
              <a:gd name="connsiteX106" fmla="*/ 332890 w 5734864"/>
              <a:gd name="connsiteY106" fmla="*/ 4453515 h 6858000"/>
              <a:gd name="connsiteX107" fmla="*/ 331105 w 5734864"/>
              <a:gd name="connsiteY107" fmla="*/ 4467941 h 6858000"/>
              <a:gd name="connsiteX108" fmla="*/ 324289 w 5734864"/>
              <a:gd name="connsiteY108" fmla="*/ 4471861 h 6858000"/>
              <a:gd name="connsiteX109" fmla="*/ 317079 w 5734864"/>
              <a:gd name="connsiteY109" fmla="*/ 4493468 h 6858000"/>
              <a:gd name="connsiteX110" fmla="*/ 315557 w 5734864"/>
              <a:gd name="connsiteY110" fmla="*/ 4520067 h 6858000"/>
              <a:gd name="connsiteX111" fmla="*/ 315240 w 5734864"/>
              <a:gd name="connsiteY111" fmla="*/ 4536872 h 6858000"/>
              <a:gd name="connsiteX112" fmla="*/ 316200 w 5734864"/>
              <a:gd name="connsiteY112" fmla="*/ 4538297 h 6858000"/>
              <a:gd name="connsiteX113" fmla="*/ 317507 w 5734864"/>
              <a:gd name="connsiteY113" fmla="*/ 4547582 h 6858000"/>
              <a:gd name="connsiteX114" fmla="*/ 323078 w 5734864"/>
              <a:gd name="connsiteY114" fmla="*/ 4592102 h 6858000"/>
              <a:gd name="connsiteX115" fmla="*/ 328722 w 5734864"/>
              <a:gd name="connsiteY115" fmla="*/ 4667914 h 6858000"/>
              <a:gd name="connsiteX116" fmla="*/ 335597 w 5734864"/>
              <a:gd name="connsiteY116" fmla="*/ 4695035 h 6858000"/>
              <a:gd name="connsiteX117" fmla="*/ 339485 w 5734864"/>
              <a:gd name="connsiteY117" fmla="*/ 4695979 h 6858000"/>
              <a:gd name="connsiteX118" fmla="*/ 341089 w 5734864"/>
              <a:gd name="connsiteY118" fmla="*/ 4704268 h 6858000"/>
              <a:gd name="connsiteX119" fmla="*/ 342177 w 5734864"/>
              <a:gd name="connsiteY119" fmla="*/ 4706060 h 6858000"/>
              <a:gd name="connsiteX120" fmla="*/ 347751 w 5734864"/>
              <a:gd name="connsiteY120" fmla="*/ 4716754 h 6858000"/>
              <a:gd name="connsiteX121" fmla="*/ 344125 w 5734864"/>
              <a:gd name="connsiteY121" fmla="*/ 4764669 h 6858000"/>
              <a:gd name="connsiteX122" fmla="*/ 340188 w 5734864"/>
              <a:gd name="connsiteY122" fmla="*/ 4779386 h 6858000"/>
              <a:gd name="connsiteX123" fmla="*/ 335146 w 5734864"/>
              <a:gd name="connsiteY123" fmla="*/ 4787491 h 6858000"/>
              <a:gd name="connsiteX124" fmla="*/ 319124 w 5734864"/>
              <a:gd name="connsiteY124" fmla="*/ 4843514 h 6858000"/>
              <a:gd name="connsiteX125" fmla="*/ 305956 w 5734864"/>
              <a:gd name="connsiteY125" fmla="*/ 4881505 h 6858000"/>
              <a:gd name="connsiteX126" fmla="*/ 301062 w 5734864"/>
              <a:gd name="connsiteY126" fmla="*/ 4889332 h 6858000"/>
              <a:gd name="connsiteX127" fmla="*/ 302141 w 5734864"/>
              <a:gd name="connsiteY127" fmla="*/ 4899400 h 6858000"/>
              <a:gd name="connsiteX128" fmla="*/ 304424 w 5734864"/>
              <a:gd name="connsiteY128" fmla="*/ 4902664 h 6858000"/>
              <a:gd name="connsiteX129" fmla="*/ 293123 w 5734864"/>
              <a:gd name="connsiteY129" fmla="*/ 4932769 h 6858000"/>
              <a:gd name="connsiteX130" fmla="*/ 292275 w 5734864"/>
              <a:gd name="connsiteY130" fmla="*/ 4936482 h 6858000"/>
              <a:gd name="connsiteX131" fmla="*/ 288304 w 5734864"/>
              <a:gd name="connsiteY131" fmla="*/ 4962325 h 6858000"/>
              <a:gd name="connsiteX132" fmla="*/ 287420 w 5734864"/>
              <a:gd name="connsiteY132" fmla="*/ 5042193 h 6858000"/>
              <a:gd name="connsiteX133" fmla="*/ 287020 w 5734864"/>
              <a:gd name="connsiteY133" fmla="*/ 5065655 h 6858000"/>
              <a:gd name="connsiteX134" fmla="*/ 288488 w 5734864"/>
              <a:gd name="connsiteY134" fmla="*/ 5082216 h 6858000"/>
              <a:gd name="connsiteX135" fmla="*/ 282763 w 5734864"/>
              <a:gd name="connsiteY135" fmla="*/ 5127114 h 6858000"/>
              <a:gd name="connsiteX136" fmla="*/ 269316 w 5734864"/>
              <a:gd name="connsiteY136" fmla="*/ 5202682 h 6858000"/>
              <a:gd name="connsiteX137" fmla="*/ 269174 w 5734864"/>
              <a:gd name="connsiteY137" fmla="*/ 5230835 h 6858000"/>
              <a:gd name="connsiteX138" fmla="*/ 272679 w 5734864"/>
              <a:gd name="connsiteY138" fmla="*/ 5232660 h 6858000"/>
              <a:gd name="connsiteX139" fmla="*/ 272160 w 5734864"/>
              <a:gd name="connsiteY139" fmla="*/ 5241150 h 6858000"/>
              <a:gd name="connsiteX140" fmla="*/ 272760 w 5734864"/>
              <a:gd name="connsiteY140" fmla="*/ 5243156 h 6858000"/>
              <a:gd name="connsiteX141" fmla="*/ 275462 w 5734864"/>
              <a:gd name="connsiteY141" fmla="*/ 5254919 h 6858000"/>
              <a:gd name="connsiteX142" fmla="*/ 262897 w 5734864"/>
              <a:gd name="connsiteY142" fmla="*/ 5286259 h 6858000"/>
              <a:gd name="connsiteX143" fmla="*/ 252761 w 5734864"/>
              <a:gd name="connsiteY143" fmla="*/ 5357801 h 6858000"/>
              <a:gd name="connsiteX144" fmla="*/ 242360 w 5734864"/>
              <a:gd name="connsiteY144" fmla="*/ 5460080 h 6858000"/>
              <a:gd name="connsiteX145" fmla="*/ 229880 w 5734864"/>
              <a:gd name="connsiteY145" fmla="*/ 5539714 h 6858000"/>
              <a:gd name="connsiteX146" fmla="*/ 204283 w 5734864"/>
              <a:gd name="connsiteY146" fmla="*/ 5639080 h 6858000"/>
              <a:gd name="connsiteX147" fmla="*/ 198948 w 5734864"/>
              <a:gd name="connsiteY147" fmla="*/ 5710958 h 6858000"/>
              <a:gd name="connsiteX148" fmla="*/ 192367 w 5734864"/>
              <a:gd name="connsiteY148" fmla="*/ 5719859 h 6858000"/>
              <a:gd name="connsiteX149" fmla="*/ 188035 w 5734864"/>
              <a:gd name="connsiteY149" fmla="*/ 5729935 h 6858000"/>
              <a:gd name="connsiteX150" fmla="*/ 188428 w 5734864"/>
              <a:gd name="connsiteY150" fmla="*/ 5731182 h 6858000"/>
              <a:gd name="connsiteX151" fmla="*/ 181635 w 5734864"/>
              <a:gd name="connsiteY151" fmla="*/ 5753538 h 6858000"/>
              <a:gd name="connsiteX152" fmla="*/ 169744 w 5734864"/>
              <a:gd name="connsiteY152" fmla="*/ 5796307 h 6858000"/>
              <a:gd name="connsiteX153" fmla="*/ 170351 w 5734864"/>
              <a:gd name="connsiteY153" fmla="*/ 5796644 h 6858000"/>
              <a:gd name="connsiteX154" fmla="*/ 171559 w 5734864"/>
              <a:gd name="connsiteY154" fmla="*/ 5803435 h 6858000"/>
              <a:gd name="connsiteX155" fmla="*/ 172284 w 5734864"/>
              <a:gd name="connsiteY155" fmla="*/ 5816391 h 6858000"/>
              <a:gd name="connsiteX156" fmla="*/ 182542 w 5734864"/>
              <a:gd name="connsiteY156" fmla="*/ 5846382 h 6858000"/>
              <a:gd name="connsiteX157" fmla="*/ 175877 w 5734864"/>
              <a:gd name="connsiteY157" fmla="*/ 5871336 h 6858000"/>
              <a:gd name="connsiteX158" fmla="*/ 174910 w 5734864"/>
              <a:gd name="connsiteY158" fmla="*/ 5876376 h 6858000"/>
              <a:gd name="connsiteX159" fmla="*/ 175047 w 5734864"/>
              <a:gd name="connsiteY159" fmla="*/ 5876483 h 6858000"/>
              <a:gd name="connsiteX160" fmla="*/ 174335 w 5734864"/>
              <a:gd name="connsiteY160" fmla="*/ 5881814 h 6858000"/>
              <a:gd name="connsiteX161" fmla="*/ 171273 w 5734864"/>
              <a:gd name="connsiteY161" fmla="*/ 5895339 h 6858000"/>
              <a:gd name="connsiteX162" fmla="*/ 171658 w 5734864"/>
              <a:gd name="connsiteY162" fmla="*/ 5898749 h 6858000"/>
              <a:gd name="connsiteX163" fmla="*/ 174658 w 5734864"/>
              <a:gd name="connsiteY163" fmla="*/ 5919558 h 6858000"/>
              <a:gd name="connsiteX164" fmla="*/ 169099 w 5734864"/>
              <a:gd name="connsiteY164" fmla="*/ 5984417 h 6858000"/>
              <a:gd name="connsiteX165" fmla="*/ 162007 w 5734864"/>
              <a:gd name="connsiteY165" fmla="*/ 6049043 h 6858000"/>
              <a:gd name="connsiteX166" fmla="*/ 156875 w 5734864"/>
              <a:gd name="connsiteY166" fmla="*/ 6114000 h 6858000"/>
              <a:gd name="connsiteX167" fmla="*/ 165441 w 5734864"/>
              <a:gd name="connsiteY167" fmla="*/ 6146938 h 6858000"/>
              <a:gd name="connsiteX168" fmla="*/ 165177 w 5734864"/>
              <a:gd name="connsiteY168" fmla="*/ 6150658 h 6858000"/>
              <a:gd name="connsiteX169" fmla="*/ 161772 w 5734864"/>
              <a:gd name="connsiteY169" fmla="*/ 6160011 h 6858000"/>
              <a:gd name="connsiteX170" fmla="*/ 160051 w 5734864"/>
              <a:gd name="connsiteY170" fmla="*/ 6163393 h 6858000"/>
              <a:gd name="connsiteX171" fmla="*/ 158473 w 5734864"/>
              <a:gd name="connsiteY171" fmla="*/ 6168628 h 6858000"/>
              <a:gd name="connsiteX172" fmla="*/ 158573 w 5734864"/>
              <a:gd name="connsiteY172" fmla="*/ 6168799 h 6858000"/>
              <a:gd name="connsiteX173" fmla="*/ 146463 w 5734864"/>
              <a:gd name="connsiteY173" fmla="*/ 6196671 h 6858000"/>
              <a:gd name="connsiteX174" fmla="*/ 150209 w 5734864"/>
              <a:gd name="connsiteY174" fmla="*/ 6232365 h 6858000"/>
              <a:gd name="connsiteX175" fmla="*/ 148544 w 5734864"/>
              <a:gd name="connsiteY175" fmla="*/ 6246162 h 6858000"/>
              <a:gd name="connsiteX176" fmla="*/ 148403 w 5734864"/>
              <a:gd name="connsiteY176" fmla="*/ 6253754 h 6858000"/>
              <a:gd name="connsiteX177" fmla="*/ 138880 w 5734864"/>
              <a:gd name="connsiteY177" fmla="*/ 6276449 h 6858000"/>
              <a:gd name="connsiteX178" fmla="*/ 138683 w 5734864"/>
              <a:gd name="connsiteY178" fmla="*/ 6279721 h 6858000"/>
              <a:gd name="connsiteX179" fmla="*/ 130721 w 5734864"/>
              <a:gd name="connsiteY179" fmla="*/ 6293675 h 6858000"/>
              <a:gd name="connsiteX180" fmla="*/ 120717 w 5734864"/>
              <a:gd name="connsiteY180" fmla="*/ 6313967 h 6858000"/>
              <a:gd name="connsiteX181" fmla="*/ 120841 w 5734864"/>
              <a:gd name="connsiteY181" fmla="*/ 6315437 h 6858000"/>
              <a:gd name="connsiteX182" fmla="*/ 115208 w 5734864"/>
              <a:gd name="connsiteY182" fmla="*/ 6324024 h 6858000"/>
              <a:gd name="connsiteX183" fmla="*/ 101217 w 5734864"/>
              <a:gd name="connsiteY183" fmla="*/ 6365923 h 6858000"/>
              <a:gd name="connsiteX184" fmla="*/ 74946 w 5734864"/>
              <a:gd name="connsiteY184" fmla="*/ 6556817 h 6858000"/>
              <a:gd name="connsiteX185" fmla="*/ 16001 w 5734864"/>
              <a:gd name="connsiteY185" fmla="*/ 6808678 h 6858000"/>
              <a:gd name="connsiteX186" fmla="*/ 0 w 5734864"/>
              <a:gd name="connsiteY186" fmla="*/ 6858000 h 6858000"/>
              <a:gd name="connsiteX187" fmla="*/ 5734864 w 5734864"/>
              <a:gd name="connsiteY187" fmla="*/ 6858000 h 6858000"/>
              <a:gd name="connsiteX188" fmla="*/ 5734864 w 5734864"/>
              <a:gd name="connsiteY188" fmla="*/ 0 h 6858000"/>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7865 w 5734864"/>
              <a:gd name="connsiteY13" fmla="*/ 1070795 h 6858000"/>
              <a:gd name="connsiteX14" fmla="*/ 862786 w 5734864"/>
              <a:gd name="connsiteY14" fmla="*/ 1238994 h 6858000"/>
              <a:gd name="connsiteX15" fmla="*/ 859345 w 5734864"/>
              <a:gd name="connsiteY15" fmla="*/ 1380427 h 6858000"/>
              <a:gd name="connsiteX16" fmla="*/ 855172 w 5734864"/>
              <a:gd name="connsiteY16" fmla="*/ 1435262 h 6858000"/>
              <a:gd name="connsiteX17" fmla="*/ 860494 w 5734864"/>
              <a:gd name="connsiteY17" fmla="*/ 1453861 h 6858000"/>
              <a:gd name="connsiteX18" fmla="*/ 853731 w 5734864"/>
              <a:gd name="connsiteY18" fmla="*/ 1467047 h 6858000"/>
              <a:gd name="connsiteX19" fmla="*/ 845847 w 5734864"/>
              <a:gd name="connsiteY19" fmla="*/ 1502307 h 6858000"/>
              <a:gd name="connsiteX20" fmla="*/ 817613 w 5734864"/>
              <a:gd name="connsiteY20" fmla="*/ 1565166 h 6858000"/>
              <a:gd name="connsiteX21" fmla="*/ 804223 w 5734864"/>
              <a:gd name="connsiteY21" fmla="*/ 1601941 h 6858000"/>
              <a:gd name="connsiteX22" fmla="*/ 791773 w 5734864"/>
              <a:gd name="connsiteY22" fmla="*/ 1627005 h 6858000"/>
              <a:gd name="connsiteX23" fmla="*/ 774645 w 5734864"/>
              <a:gd name="connsiteY23" fmla="*/ 1699922 h 6858000"/>
              <a:gd name="connsiteX24" fmla="*/ 752343 w 5734864"/>
              <a:gd name="connsiteY24" fmla="*/ 1824604 h 6858000"/>
              <a:gd name="connsiteX25" fmla="*/ 746254 w 5734864"/>
              <a:gd name="connsiteY25" fmla="*/ 1850222 h 6858000"/>
              <a:gd name="connsiteX26" fmla="*/ 728600 w 5734864"/>
              <a:gd name="connsiteY26" fmla="*/ 1869603 h 6858000"/>
              <a:gd name="connsiteX27" fmla="*/ 724396 w 5734864"/>
              <a:gd name="connsiteY27" fmla="*/ 1883104 h 6858000"/>
              <a:gd name="connsiteX28" fmla="*/ 722165 w 5734864"/>
              <a:gd name="connsiteY28" fmla="*/ 1885924 h 6858000"/>
              <a:gd name="connsiteX29" fmla="*/ 721338 w 5734864"/>
              <a:gd name="connsiteY29" fmla="*/ 1887123 h 6858000"/>
              <a:gd name="connsiteX30" fmla="*/ 714840 w 5734864"/>
              <a:gd name="connsiteY30" fmla="*/ 1902274 h 6858000"/>
              <a:gd name="connsiteX31" fmla="*/ 722847 w 5734864"/>
              <a:gd name="connsiteY31" fmla="*/ 1929891 h 6858000"/>
              <a:gd name="connsiteX32" fmla="*/ 714660 w 5734864"/>
              <a:gd name="connsiteY32" fmla="*/ 1982709 h 6858000"/>
              <a:gd name="connsiteX33" fmla="*/ 710759 w 5734864"/>
              <a:gd name="connsiteY33" fmla="*/ 2013010 h 6858000"/>
              <a:gd name="connsiteX34" fmla="*/ 697927 w 5734864"/>
              <a:gd name="connsiteY34" fmla="*/ 2069833 h 6858000"/>
              <a:gd name="connsiteX35" fmla="*/ 693594 w 5734864"/>
              <a:gd name="connsiteY35" fmla="*/ 2103731 h 6858000"/>
              <a:gd name="connsiteX36" fmla="*/ 691109 w 5734864"/>
              <a:gd name="connsiteY36" fmla="*/ 2124027 h 6858000"/>
              <a:gd name="connsiteX37" fmla="*/ 676593 w 5734864"/>
              <a:gd name="connsiteY37" fmla="*/ 2176182 h 6858000"/>
              <a:gd name="connsiteX38" fmla="*/ 633227 w 5734864"/>
              <a:gd name="connsiteY38" fmla="*/ 2258036 h 6858000"/>
              <a:gd name="connsiteX39" fmla="*/ 625564 w 5734864"/>
              <a:gd name="connsiteY39" fmla="*/ 2284567 h 6858000"/>
              <a:gd name="connsiteX40" fmla="*/ 627074 w 5734864"/>
              <a:gd name="connsiteY40" fmla="*/ 2289605 h 6858000"/>
              <a:gd name="connsiteX41" fmla="*/ 614574 w 5734864"/>
              <a:gd name="connsiteY41" fmla="*/ 2308717 h 6858000"/>
              <a:gd name="connsiteX42" fmla="*/ 606890 w 5734864"/>
              <a:gd name="connsiteY42" fmla="*/ 2320662 h 6858000"/>
              <a:gd name="connsiteX43" fmla="*/ 605558 w 5734864"/>
              <a:gd name="connsiteY43" fmla="*/ 2327897 h 6858000"/>
              <a:gd name="connsiteX44" fmla="*/ 602202 w 5734864"/>
              <a:gd name="connsiteY44" fmla="*/ 2357749 h 6858000"/>
              <a:gd name="connsiteX45" fmla="*/ 600213 w 5734864"/>
              <a:gd name="connsiteY45" fmla="*/ 2364905 h 6858000"/>
              <a:gd name="connsiteX46" fmla="*/ 597160 w 5734864"/>
              <a:gd name="connsiteY46" fmla="*/ 2388351 h 6858000"/>
              <a:gd name="connsiteX47" fmla="*/ 597982 w 5734864"/>
              <a:gd name="connsiteY47" fmla="*/ 2402296 h 6858000"/>
              <a:gd name="connsiteX48" fmla="*/ 593150 w 5734864"/>
              <a:gd name="connsiteY48" fmla="*/ 2420015 h 6858000"/>
              <a:gd name="connsiteX49" fmla="*/ 592833 w 5734864"/>
              <a:gd name="connsiteY49" fmla="*/ 2422749 h 6858000"/>
              <a:gd name="connsiteX50" fmla="*/ 594479 w 5734864"/>
              <a:gd name="connsiteY50" fmla="*/ 2426002 h 6858000"/>
              <a:gd name="connsiteX51" fmla="*/ 591963 w 5734864"/>
              <a:gd name="connsiteY51" fmla="*/ 2431950 h 6858000"/>
              <a:gd name="connsiteX52" fmla="*/ 591544 w 5734864"/>
              <a:gd name="connsiteY52" fmla="*/ 2433897 h 6858000"/>
              <a:gd name="connsiteX53" fmla="*/ 589519 w 5734864"/>
              <a:gd name="connsiteY53" fmla="*/ 2451398 h 6858000"/>
              <a:gd name="connsiteX54" fmla="*/ 590037 w 5734864"/>
              <a:gd name="connsiteY54" fmla="*/ 2455536 h 6858000"/>
              <a:gd name="connsiteX55" fmla="*/ 588179 w 5734864"/>
              <a:gd name="connsiteY55" fmla="*/ 2462981 h 6858000"/>
              <a:gd name="connsiteX56" fmla="*/ 583434 w 5734864"/>
              <a:gd name="connsiteY56" fmla="*/ 2503991 h 6858000"/>
              <a:gd name="connsiteX57" fmla="*/ 567942 w 5734864"/>
              <a:gd name="connsiteY57" fmla="*/ 2652936 h 6858000"/>
              <a:gd name="connsiteX58" fmla="*/ 573869 w 5734864"/>
              <a:gd name="connsiteY58" fmla="*/ 2670188 h 6858000"/>
              <a:gd name="connsiteX59" fmla="*/ 575243 w 5734864"/>
              <a:gd name="connsiteY59" fmla="*/ 2688114 h 6858000"/>
              <a:gd name="connsiteX60" fmla="*/ 573824 w 5734864"/>
              <a:gd name="connsiteY60" fmla="*/ 2689856 h 6858000"/>
              <a:gd name="connsiteX61" fmla="*/ 570699 w 5734864"/>
              <a:gd name="connsiteY61" fmla="*/ 2709353 h 6858000"/>
              <a:gd name="connsiteX62" fmla="*/ 573192 w 5734864"/>
              <a:gd name="connsiteY62" fmla="*/ 2714527 h 6858000"/>
              <a:gd name="connsiteX63" fmla="*/ 572044 w 5734864"/>
              <a:gd name="connsiteY63" fmla="*/ 2728187 h 6858000"/>
              <a:gd name="connsiteX64" fmla="*/ 572465 w 5734864"/>
              <a:gd name="connsiteY64" fmla="*/ 2755863 h 6858000"/>
              <a:gd name="connsiteX65" fmla="*/ 570028 w 5734864"/>
              <a:gd name="connsiteY65" fmla="*/ 2760324 h 6858000"/>
              <a:gd name="connsiteX66" fmla="*/ 566748 w 5734864"/>
              <a:gd name="connsiteY66" fmla="*/ 2800948 h 6858000"/>
              <a:gd name="connsiteX67" fmla="*/ 565509 w 5734864"/>
              <a:gd name="connsiteY67" fmla="*/ 2801167 h 6858000"/>
              <a:gd name="connsiteX68" fmla="*/ 559367 w 5734864"/>
              <a:gd name="connsiteY68" fmla="*/ 2811129 h 6858000"/>
              <a:gd name="connsiteX69" fmla="*/ 550354 w 5734864"/>
              <a:gd name="connsiteY69" fmla="*/ 2830949 h 6858000"/>
              <a:gd name="connsiteX70" fmla="*/ 514795 w 5734864"/>
              <a:gd name="connsiteY70" fmla="*/ 2872433 h 6858000"/>
              <a:gd name="connsiteX71" fmla="*/ 509875 w 5734864"/>
              <a:gd name="connsiteY71" fmla="*/ 2923099 h 6858000"/>
              <a:gd name="connsiteX72" fmla="*/ 509577 w 5734864"/>
              <a:gd name="connsiteY72" fmla="*/ 2923197 h 6858000"/>
              <a:gd name="connsiteX73" fmla="*/ 507597 w 5734864"/>
              <a:gd name="connsiteY73" fmla="*/ 2931868 h 6858000"/>
              <a:gd name="connsiteX74" fmla="*/ 507379 w 5734864"/>
              <a:gd name="connsiteY74" fmla="*/ 2938322 h 6858000"/>
              <a:gd name="connsiteX75" fmla="*/ 504725 w 5734864"/>
              <a:gd name="connsiteY75" fmla="*/ 2954519 h 6858000"/>
              <a:gd name="connsiteX76" fmla="*/ 502018 w 5734864"/>
              <a:gd name="connsiteY76" fmla="*/ 2959643 h 6858000"/>
              <a:gd name="connsiteX77" fmla="*/ 498360 w 5734864"/>
              <a:gd name="connsiteY77" fmla="*/ 2961019 h 6858000"/>
              <a:gd name="connsiteX78" fmla="*/ 498483 w 5734864"/>
              <a:gd name="connsiteY78" fmla="*/ 2962590 h 6858000"/>
              <a:gd name="connsiteX79" fmla="*/ 484403 w 5734864"/>
              <a:gd name="connsiteY79" fmla="*/ 2990538 h 6858000"/>
              <a:gd name="connsiteX80" fmla="*/ 463075 w 5734864"/>
              <a:gd name="connsiteY80" fmla="*/ 3055956 h 6858000"/>
              <a:gd name="connsiteX81" fmla="*/ 455013 w 5734864"/>
              <a:gd name="connsiteY81" fmla="*/ 3094482 h 6858000"/>
              <a:gd name="connsiteX82" fmla="*/ 428391 w 5734864"/>
              <a:gd name="connsiteY82" fmla="*/ 3198850 h 6858000"/>
              <a:gd name="connsiteX83" fmla="*/ 401440 w 5734864"/>
              <a:gd name="connsiteY83" fmla="*/ 3307560 h 6858000"/>
              <a:gd name="connsiteX84" fmla="*/ 386076 w 5734864"/>
              <a:gd name="connsiteY84" fmla="*/ 3373943 h 6858000"/>
              <a:gd name="connsiteX85" fmla="*/ 374726 w 5734864"/>
              <a:gd name="connsiteY85" fmla="*/ 3381364 h 6858000"/>
              <a:gd name="connsiteX86" fmla="*/ 369145 w 5734864"/>
              <a:gd name="connsiteY86" fmla="*/ 3383729 h 6858000"/>
              <a:gd name="connsiteX87" fmla="*/ 364294 w 5734864"/>
              <a:gd name="connsiteY87" fmla="*/ 3414159 h 6858000"/>
              <a:gd name="connsiteX88" fmla="*/ 366450 w 5734864"/>
              <a:gd name="connsiteY88" fmla="*/ 3436925 h 6858000"/>
              <a:gd name="connsiteX89" fmla="*/ 351743 w 5734864"/>
              <a:gd name="connsiteY89" fmla="*/ 3521619 h 6858000"/>
              <a:gd name="connsiteX90" fmla="*/ 345784 w 5734864"/>
              <a:gd name="connsiteY90" fmla="*/ 3603757 h 6858000"/>
              <a:gd name="connsiteX91" fmla="*/ 344198 w 5734864"/>
              <a:gd name="connsiteY91" fmla="*/ 3652424 h 6858000"/>
              <a:gd name="connsiteX92" fmla="*/ 352450 w 5734864"/>
              <a:gd name="connsiteY92" fmla="*/ 3665222 h 6858000"/>
              <a:gd name="connsiteX93" fmla="*/ 342621 w 5734864"/>
              <a:gd name="connsiteY93" fmla="*/ 3700804 h 6858000"/>
              <a:gd name="connsiteX94" fmla="*/ 341514 w 5734864"/>
              <a:gd name="connsiteY94" fmla="*/ 3734774 h 6858000"/>
              <a:gd name="connsiteX95" fmla="*/ 340607 w 5734864"/>
              <a:gd name="connsiteY95" fmla="*/ 3785153 h 6858000"/>
              <a:gd name="connsiteX96" fmla="*/ 340707 w 5734864"/>
              <a:gd name="connsiteY96" fmla="*/ 3788177 h 6858000"/>
              <a:gd name="connsiteX97" fmla="*/ 340361 w 5734864"/>
              <a:gd name="connsiteY97" fmla="*/ 3798803 h 6858000"/>
              <a:gd name="connsiteX98" fmla="*/ 339642 w 5734864"/>
              <a:gd name="connsiteY98" fmla="*/ 3838750 h 6858000"/>
              <a:gd name="connsiteX99" fmla="*/ 360295 w 5734864"/>
              <a:gd name="connsiteY99" fmla="*/ 4015196 h 6858000"/>
              <a:gd name="connsiteX100" fmla="*/ 339043 w 5734864"/>
              <a:gd name="connsiteY100" fmla="*/ 4052778 h 6858000"/>
              <a:gd name="connsiteX101" fmla="*/ 339343 w 5734864"/>
              <a:gd name="connsiteY101" fmla="*/ 4096257 h 6858000"/>
              <a:gd name="connsiteX102" fmla="*/ 340786 w 5734864"/>
              <a:gd name="connsiteY102" fmla="*/ 4321136 h 6858000"/>
              <a:gd name="connsiteX103" fmla="*/ 343158 w 5734864"/>
              <a:gd name="connsiteY103" fmla="*/ 4429174 h 6858000"/>
              <a:gd name="connsiteX104" fmla="*/ 334599 w 5734864"/>
              <a:gd name="connsiteY104" fmla="*/ 4449938 h 6858000"/>
              <a:gd name="connsiteX105" fmla="*/ 332890 w 5734864"/>
              <a:gd name="connsiteY105" fmla="*/ 4453515 h 6858000"/>
              <a:gd name="connsiteX106" fmla="*/ 331105 w 5734864"/>
              <a:gd name="connsiteY106" fmla="*/ 4467941 h 6858000"/>
              <a:gd name="connsiteX107" fmla="*/ 324289 w 5734864"/>
              <a:gd name="connsiteY107" fmla="*/ 4471861 h 6858000"/>
              <a:gd name="connsiteX108" fmla="*/ 317079 w 5734864"/>
              <a:gd name="connsiteY108" fmla="*/ 4493468 h 6858000"/>
              <a:gd name="connsiteX109" fmla="*/ 315557 w 5734864"/>
              <a:gd name="connsiteY109" fmla="*/ 4520067 h 6858000"/>
              <a:gd name="connsiteX110" fmla="*/ 315240 w 5734864"/>
              <a:gd name="connsiteY110" fmla="*/ 4536872 h 6858000"/>
              <a:gd name="connsiteX111" fmla="*/ 316200 w 5734864"/>
              <a:gd name="connsiteY111" fmla="*/ 4538297 h 6858000"/>
              <a:gd name="connsiteX112" fmla="*/ 317507 w 5734864"/>
              <a:gd name="connsiteY112" fmla="*/ 4547582 h 6858000"/>
              <a:gd name="connsiteX113" fmla="*/ 323078 w 5734864"/>
              <a:gd name="connsiteY113" fmla="*/ 4592102 h 6858000"/>
              <a:gd name="connsiteX114" fmla="*/ 328722 w 5734864"/>
              <a:gd name="connsiteY114" fmla="*/ 4667914 h 6858000"/>
              <a:gd name="connsiteX115" fmla="*/ 335597 w 5734864"/>
              <a:gd name="connsiteY115" fmla="*/ 4695035 h 6858000"/>
              <a:gd name="connsiteX116" fmla="*/ 339485 w 5734864"/>
              <a:gd name="connsiteY116" fmla="*/ 4695979 h 6858000"/>
              <a:gd name="connsiteX117" fmla="*/ 341089 w 5734864"/>
              <a:gd name="connsiteY117" fmla="*/ 4704268 h 6858000"/>
              <a:gd name="connsiteX118" fmla="*/ 342177 w 5734864"/>
              <a:gd name="connsiteY118" fmla="*/ 4706060 h 6858000"/>
              <a:gd name="connsiteX119" fmla="*/ 347751 w 5734864"/>
              <a:gd name="connsiteY119" fmla="*/ 4716754 h 6858000"/>
              <a:gd name="connsiteX120" fmla="*/ 344125 w 5734864"/>
              <a:gd name="connsiteY120" fmla="*/ 4764669 h 6858000"/>
              <a:gd name="connsiteX121" fmla="*/ 340188 w 5734864"/>
              <a:gd name="connsiteY121" fmla="*/ 4779386 h 6858000"/>
              <a:gd name="connsiteX122" fmla="*/ 335146 w 5734864"/>
              <a:gd name="connsiteY122" fmla="*/ 4787491 h 6858000"/>
              <a:gd name="connsiteX123" fmla="*/ 319124 w 5734864"/>
              <a:gd name="connsiteY123" fmla="*/ 4843514 h 6858000"/>
              <a:gd name="connsiteX124" fmla="*/ 305956 w 5734864"/>
              <a:gd name="connsiteY124" fmla="*/ 4881505 h 6858000"/>
              <a:gd name="connsiteX125" fmla="*/ 301062 w 5734864"/>
              <a:gd name="connsiteY125" fmla="*/ 4889332 h 6858000"/>
              <a:gd name="connsiteX126" fmla="*/ 302141 w 5734864"/>
              <a:gd name="connsiteY126" fmla="*/ 4899400 h 6858000"/>
              <a:gd name="connsiteX127" fmla="*/ 304424 w 5734864"/>
              <a:gd name="connsiteY127" fmla="*/ 4902664 h 6858000"/>
              <a:gd name="connsiteX128" fmla="*/ 293123 w 5734864"/>
              <a:gd name="connsiteY128" fmla="*/ 4932769 h 6858000"/>
              <a:gd name="connsiteX129" fmla="*/ 292275 w 5734864"/>
              <a:gd name="connsiteY129" fmla="*/ 4936482 h 6858000"/>
              <a:gd name="connsiteX130" fmla="*/ 288304 w 5734864"/>
              <a:gd name="connsiteY130" fmla="*/ 4962325 h 6858000"/>
              <a:gd name="connsiteX131" fmla="*/ 287420 w 5734864"/>
              <a:gd name="connsiteY131" fmla="*/ 5042193 h 6858000"/>
              <a:gd name="connsiteX132" fmla="*/ 287020 w 5734864"/>
              <a:gd name="connsiteY132" fmla="*/ 5065655 h 6858000"/>
              <a:gd name="connsiteX133" fmla="*/ 288488 w 5734864"/>
              <a:gd name="connsiteY133" fmla="*/ 5082216 h 6858000"/>
              <a:gd name="connsiteX134" fmla="*/ 282763 w 5734864"/>
              <a:gd name="connsiteY134" fmla="*/ 5127114 h 6858000"/>
              <a:gd name="connsiteX135" fmla="*/ 269316 w 5734864"/>
              <a:gd name="connsiteY135" fmla="*/ 5202682 h 6858000"/>
              <a:gd name="connsiteX136" fmla="*/ 269174 w 5734864"/>
              <a:gd name="connsiteY136" fmla="*/ 5230835 h 6858000"/>
              <a:gd name="connsiteX137" fmla="*/ 272679 w 5734864"/>
              <a:gd name="connsiteY137" fmla="*/ 5232660 h 6858000"/>
              <a:gd name="connsiteX138" fmla="*/ 272160 w 5734864"/>
              <a:gd name="connsiteY138" fmla="*/ 5241150 h 6858000"/>
              <a:gd name="connsiteX139" fmla="*/ 272760 w 5734864"/>
              <a:gd name="connsiteY139" fmla="*/ 5243156 h 6858000"/>
              <a:gd name="connsiteX140" fmla="*/ 275462 w 5734864"/>
              <a:gd name="connsiteY140" fmla="*/ 5254919 h 6858000"/>
              <a:gd name="connsiteX141" fmla="*/ 262897 w 5734864"/>
              <a:gd name="connsiteY141" fmla="*/ 5286259 h 6858000"/>
              <a:gd name="connsiteX142" fmla="*/ 252761 w 5734864"/>
              <a:gd name="connsiteY142" fmla="*/ 5357801 h 6858000"/>
              <a:gd name="connsiteX143" fmla="*/ 242360 w 5734864"/>
              <a:gd name="connsiteY143" fmla="*/ 5460080 h 6858000"/>
              <a:gd name="connsiteX144" fmla="*/ 229880 w 5734864"/>
              <a:gd name="connsiteY144" fmla="*/ 5539714 h 6858000"/>
              <a:gd name="connsiteX145" fmla="*/ 204283 w 5734864"/>
              <a:gd name="connsiteY145" fmla="*/ 5639080 h 6858000"/>
              <a:gd name="connsiteX146" fmla="*/ 198948 w 5734864"/>
              <a:gd name="connsiteY146" fmla="*/ 5710958 h 6858000"/>
              <a:gd name="connsiteX147" fmla="*/ 192367 w 5734864"/>
              <a:gd name="connsiteY147" fmla="*/ 5719859 h 6858000"/>
              <a:gd name="connsiteX148" fmla="*/ 188035 w 5734864"/>
              <a:gd name="connsiteY148" fmla="*/ 5729935 h 6858000"/>
              <a:gd name="connsiteX149" fmla="*/ 188428 w 5734864"/>
              <a:gd name="connsiteY149" fmla="*/ 5731182 h 6858000"/>
              <a:gd name="connsiteX150" fmla="*/ 181635 w 5734864"/>
              <a:gd name="connsiteY150" fmla="*/ 5753538 h 6858000"/>
              <a:gd name="connsiteX151" fmla="*/ 169744 w 5734864"/>
              <a:gd name="connsiteY151" fmla="*/ 5796307 h 6858000"/>
              <a:gd name="connsiteX152" fmla="*/ 170351 w 5734864"/>
              <a:gd name="connsiteY152" fmla="*/ 5796644 h 6858000"/>
              <a:gd name="connsiteX153" fmla="*/ 171559 w 5734864"/>
              <a:gd name="connsiteY153" fmla="*/ 5803435 h 6858000"/>
              <a:gd name="connsiteX154" fmla="*/ 172284 w 5734864"/>
              <a:gd name="connsiteY154" fmla="*/ 5816391 h 6858000"/>
              <a:gd name="connsiteX155" fmla="*/ 182542 w 5734864"/>
              <a:gd name="connsiteY155" fmla="*/ 5846382 h 6858000"/>
              <a:gd name="connsiteX156" fmla="*/ 175877 w 5734864"/>
              <a:gd name="connsiteY156" fmla="*/ 5871336 h 6858000"/>
              <a:gd name="connsiteX157" fmla="*/ 174910 w 5734864"/>
              <a:gd name="connsiteY157" fmla="*/ 5876376 h 6858000"/>
              <a:gd name="connsiteX158" fmla="*/ 175047 w 5734864"/>
              <a:gd name="connsiteY158" fmla="*/ 5876483 h 6858000"/>
              <a:gd name="connsiteX159" fmla="*/ 174335 w 5734864"/>
              <a:gd name="connsiteY159" fmla="*/ 5881814 h 6858000"/>
              <a:gd name="connsiteX160" fmla="*/ 171273 w 5734864"/>
              <a:gd name="connsiteY160" fmla="*/ 5895339 h 6858000"/>
              <a:gd name="connsiteX161" fmla="*/ 171658 w 5734864"/>
              <a:gd name="connsiteY161" fmla="*/ 5898749 h 6858000"/>
              <a:gd name="connsiteX162" fmla="*/ 174658 w 5734864"/>
              <a:gd name="connsiteY162" fmla="*/ 5919558 h 6858000"/>
              <a:gd name="connsiteX163" fmla="*/ 169099 w 5734864"/>
              <a:gd name="connsiteY163" fmla="*/ 5984417 h 6858000"/>
              <a:gd name="connsiteX164" fmla="*/ 162007 w 5734864"/>
              <a:gd name="connsiteY164" fmla="*/ 6049043 h 6858000"/>
              <a:gd name="connsiteX165" fmla="*/ 156875 w 5734864"/>
              <a:gd name="connsiteY165" fmla="*/ 6114000 h 6858000"/>
              <a:gd name="connsiteX166" fmla="*/ 165441 w 5734864"/>
              <a:gd name="connsiteY166" fmla="*/ 6146938 h 6858000"/>
              <a:gd name="connsiteX167" fmla="*/ 165177 w 5734864"/>
              <a:gd name="connsiteY167" fmla="*/ 6150658 h 6858000"/>
              <a:gd name="connsiteX168" fmla="*/ 161772 w 5734864"/>
              <a:gd name="connsiteY168" fmla="*/ 6160011 h 6858000"/>
              <a:gd name="connsiteX169" fmla="*/ 160051 w 5734864"/>
              <a:gd name="connsiteY169" fmla="*/ 6163393 h 6858000"/>
              <a:gd name="connsiteX170" fmla="*/ 158473 w 5734864"/>
              <a:gd name="connsiteY170" fmla="*/ 6168628 h 6858000"/>
              <a:gd name="connsiteX171" fmla="*/ 158573 w 5734864"/>
              <a:gd name="connsiteY171" fmla="*/ 6168799 h 6858000"/>
              <a:gd name="connsiteX172" fmla="*/ 146463 w 5734864"/>
              <a:gd name="connsiteY172" fmla="*/ 6196671 h 6858000"/>
              <a:gd name="connsiteX173" fmla="*/ 150209 w 5734864"/>
              <a:gd name="connsiteY173" fmla="*/ 6232365 h 6858000"/>
              <a:gd name="connsiteX174" fmla="*/ 148544 w 5734864"/>
              <a:gd name="connsiteY174" fmla="*/ 6246162 h 6858000"/>
              <a:gd name="connsiteX175" fmla="*/ 148403 w 5734864"/>
              <a:gd name="connsiteY175" fmla="*/ 6253754 h 6858000"/>
              <a:gd name="connsiteX176" fmla="*/ 138880 w 5734864"/>
              <a:gd name="connsiteY176" fmla="*/ 6276449 h 6858000"/>
              <a:gd name="connsiteX177" fmla="*/ 138683 w 5734864"/>
              <a:gd name="connsiteY177" fmla="*/ 6279721 h 6858000"/>
              <a:gd name="connsiteX178" fmla="*/ 130721 w 5734864"/>
              <a:gd name="connsiteY178" fmla="*/ 6293675 h 6858000"/>
              <a:gd name="connsiteX179" fmla="*/ 120717 w 5734864"/>
              <a:gd name="connsiteY179" fmla="*/ 6313967 h 6858000"/>
              <a:gd name="connsiteX180" fmla="*/ 120841 w 5734864"/>
              <a:gd name="connsiteY180" fmla="*/ 6315437 h 6858000"/>
              <a:gd name="connsiteX181" fmla="*/ 115208 w 5734864"/>
              <a:gd name="connsiteY181" fmla="*/ 6324024 h 6858000"/>
              <a:gd name="connsiteX182" fmla="*/ 101217 w 5734864"/>
              <a:gd name="connsiteY182" fmla="*/ 6365923 h 6858000"/>
              <a:gd name="connsiteX183" fmla="*/ 74946 w 5734864"/>
              <a:gd name="connsiteY183" fmla="*/ 6556817 h 6858000"/>
              <a:gd name="connsiteX184" fmla="*/ 16001 w 5734864"/>
              <a:gd name="connsiteY184" fmla="*/ 6808678 h 6858000"/>
              <a:gd name="connsiteX185" fmla="*/ 0 w 5734864"/>
              <a:gd name="connsiteY185" fmla="*/ 6858000 h 6858000"/>
              <a:gd name="connsiteX186" fmla="*/ 5734864 w 5734864"/>
              <a:gd name="connsiteY186" fmla="*/ 6858000 h 6858000"/>
              <a:gd name="connsiteX187" fmla="*/ 5734864 w 5734864"/>
              <a:gd name="connsiteY18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Lst>
            <a:rect l="l" t="t" r="r" b="b"/>
            <a:pathLst>
              <a:path w="5734864" h="6858000">
                <a:moveTo>
                  <a:pt x="5734864" y="0"/>
                </a:moveTo>
                <a:lnTo>
                  <a:pt x="771611" y="0"/>
                </a:lnTo>
                <a:cubicBezTo>
                  <a:pt x="771634" y="16369"/>
                  <a:pt x="771656" y="32739"/>
                  <a:pt x="771679" y="49108"/>
                </a:cubicBezTo>
                <a:cubicBezTo>
                  <a:pt x="775201" y="55622"/>
                  <a:pt x="788724" y="196721"/>
                  <a:pt x="794248" y="200968"/>
                </a:cubicBezTo>
                <a:lnTo>
                  <a:pt x="801749" y="414071"/>
                </a:lnTo>
                <a:cubicBezTo>
                  <a:pt x="807329" y="440933"/>
                  <a:pt x="835107" y="598697"/>
                  <a:pt x="818548" y="585467"/>
                </a:cubicBezTo>
                <a:cubicBezTo>
                  <a:pt x="856197" y="664140"/>
                  <a:pt x="837895" y="708473"/>
                  <a:pt x="857476" y="800623"/>
                </a:cubicBezTo>
                <a:cubicBezTo>
                  <a:pt x="822401" y="857344"/>
                  <a:pt x="855723" y="824571"/>
                  <a:pt x="851083" y="878903"/>
                </a:cubicBezTo>
                <a:cubicBezTo>
                  <a:pt x="884811" y="859448"/>
                  <a:pt x="834648" y="946397"/>
                  <a:pt x="873564" y="943826"/>
                </a:cubicBezTo>
                <a:cubicBezTo>
                  <a:pt x="871487" y="953795"/>
                  <a:pt x="868248" y="963533"/>
                  <a:pt x="864705" y="973328"/>
                </a:cubicBezTo>
                <a:lnTo>
                  <a:pt x="862869" y="978457"/>
                </a:lnTo>
                <a:lnTo>
                  <a:pt x="862233" y="998041"/>
                </a:lnTo>
                <a:lnTo>
                  <a:pt x="853665" y="1004750"/>
                </a:lnTo>
                <a:lnTo>
                  <a:pt x="847865" y="1070795"/>
                </a:lnTo>
                <a:cubicBezTo>
                  <a:pt x="870234" y="1110486"/>
                  <a:pt x="833172" y="1190441"/>
                  <a:pt x="862786" y="1238994"/>
                </a:cubicBezTo>
                <a:cubicBezTo>
                  <a:pt x="864699" y="1290599"/>
                  <a:pt x="860615" y="1347716"/>
                  <a:pt x="859345" y="1380427"/>
                </a:cubicBezTo>
                <a:cubicBezTo>
                  <a:pt x="845703" y="1396391"/>
                  <a:pt x="873184" y="1435525"/>
                  <a:pt x="855172" y="1435262"/>
                </a:cubicBezTo>
                <a:lnTo>
                  <a:pt x="860494" y="1453861"/>
                </a:lnTo>
                <a:lnTo>
                  <a:pt x="853731" y="1467047"/>
                </a:lnTo>
                <a:cubicBezTo>
                  <a:pt x="846549" y="1480528"/>
                  <a:pt x="841728" y="1491093"/>
                  <a:pt x="845847" y="1502307"/>
                </a:cubicBezTo>
                <a:lnTo>
                  <a:pt x="817613" y="1565166"/>
                </a:lnTo>
                <a:cubicBezTo>
                  <a:pt x="805468" y="1557258"/>
                  <a:pt x="816534" y="1596564"/>
                  <a:pt x="804223" y="1601941"/>
                </a:cubicBezTo>
                <a:cubicBezTo>
                  <a:pt x="794287" y="1604654"/>
                  <a:pt x="795328" y="1617209"/>
                  <a:pt x="791773" y="1627005"/>
                </a:cubicBezTo>
                <a:cubicBezTo>
                  <a:pt x="781684" y="1634393"/>
                  <a:pt x="772978" y="1683187"/>
                  <a:pt x="774645" y="1699922"/>
                </a:cubicBezTo>
                <a:cubicBezTo>
                  <a:pt x="785341" y="1746767"/>
                  <a:pt x="744845" y="1787099"/>
                  <a:pt x="752343" y="1824604"/>
                </a:cubicBezTo>
                <a:cubicBezTo>
                  <a:pt x="751502" y="1834578"/>
                  <a:pt x="749297" y="1842929"/>
                  <a:pt x="746254" y="1850222"/>
                </a:cubicBezTo>
                <a:lnTo>
                  <a:pt x="728600" y="1869603"/>
                </a:lnTo>
                <a:lnTo>
                  <a:pt x="724396" y="1883104"/>
                </a:lnTo>
                <a:lnTo>
                  <a:pt x="722165" y="1885924"/>
                </a:lnTo>
                <a:lnTo>
                  <a:pt x="721338" y="1887123"/>
                </a:lnTo>
                <a:lnTo>
                  <a:pt x="714840" y="1902274"/>
                </a:lnTo>
                <a:lnTo>
                  <a:pt x="722847" y="1929891"/>
                </a:lnTo>
                <a:lnTo>
                  <a:pt x="714660" y="1982709"/>
                </a:lnTo>
                <a:cubicBezTo>
                  <a:pt x="727725" y="2006201"/>
                  <a:pt x="714739" y="1997091"/>
                  <a:pt x="710759" y="2013010"/>
                </a:cubicBezTo>
                <a:cubicBezTo>
                  <a:pt x="707970" y="2027531"/>
                  <a:pt x="700788" y="2054714"/>
                  <a:pt x="697927" y="2069833"/>
                </a:cubicBezTo>
                <a:cubicBezTo>
                  <a:pt x="685211" y="2080229"/>
                  <a:pt x="698762" y="2088241"/>
                  <a:pt x="693594" y="2103731"/>
                </a:cubicBezTo>
                <a:cubicBezTo>
                  <a:pt x="688481" y="2110649"/>
                  <a:pt x="687183" y="2115973"/>
                  <a:pt x="691109" y="2124027"/>
                </a:cubicBezTo>
                <a:cubicBezTo>
                  <a:pt x="666413" y="2155740"/>
                  <a:pt x="688031" y="2144874"/>
                  <a:pt x="676593" y="2176182"/>
                </a:cubicBezTo>
                <a:cubicBezTo>
                  <a:pt x="665190" y="2202944"/>
                  <a:pt x="656416" y="2233857"/>
                  <a:pt x="633227" y="2258036"/>
                </a:cubicBezTo>
                <a:cubicBezTo>
                  <a:pt x="626930" y="2262191"/>
                  <a:pt x="623498" y="2274069"/>
                  <a:pt x="625564" y="2284567"/>
                </a:cubicBezTo>
                <a:cubicBezTo>
                  <a:pt x="625918" y="2286374"/>
                  <a:pt x="626427" y="2288071"/>
                  <a:pt x="627074" y="2289605"/>
                </a:cubicBezTo>
                <a:cubicBezTo>
                  <a:pt x="619029" y="2296628"/>
                  <a:pt x="616453" y="2303188"/>
                  <a:pt x="614574" y="2308717"/>
                </a:cubicBezTo>
                <a:lnTo>
                  <a:pt x="606890" y="2320662"/>
                </a:lnTo>
                <a:lnTo>
                  <a:pt x="605558" y="2327897"/>
                </a:lnTo>
                <a:lnTo>
                  <a:pt x="602202" y="2357749"/>
                </a:lnTo>
                <a:lnTo>
                  <a:pt x="600213" y="2364905"/>
                </a:lnTo>
                <a:lnTo>
                  <a:pt x="597160" y="2388351"/>
                </a:lnTo>
                <a:lnTo>
                  <a:pt x="597982" y="2402296"/>
                </a:lnTo>
                <a:lnTo>
                  <a:pt x="593150" y="2420015"/>
                </a:lnTo>
                <a:cubicBezTo>
                  <a:pt x="593044" y="2420926"/>
                  <a:pt x="592939" y="2421838"/>
                  <a:pt x="592833" y="2422749"/>
                </a:cubicBezTo>
                <a:lnTo>
                  <a:pt x="594479" y="2426002"/>
                </a:lnTo>
                <a:cubicBezTo>
                  <a:pt x="594168" y="2427683"/>
                  <a:pt x="593118" y="2429721"/>
                  <a:pt x="591963" y="2431950"/>
                </a:cubicBezTo>
                <a:cubicBezTo>
                  <a:pt x="591823" y="2432599"/>
                  <a:pt x="591684" y="2433248"/>
                  <a:pt x="591544" y="2433897"/>
                </a:cubicBezTo>
                <a:lnTo>
                  <a:pt x="589519" y="2451398"/>
                </a:lnTo>
                <a:cubicBezTo>
                  <a:pt x="589692" y="2452777"/>
                  <a:pt x="589864" y="2454157"/>
                  <a:pt x="590037" y="2455536"/>
                </a:cubicBezTo>
                <a:lnTo>
                  <a:pt x="588179" y="2462981"/>
                </a:lnTo>
                <a:lnTo>
                  <a:pt x="583434" y="2503991"/>
                </a:lnTo>
                <a:cubicBezTo>
                  <a:pt x="576530" y="2566058"/>
                  <a:pt x="570433" y="2625224"/>
                  <a:pt x="567942" y="2652936"/>
                </a:cubicBezTo>
                <a:cubicBezTo>
                  <a:pt x="570864" y="2658290"/>
                  <a:pt x="572739" y="2664095"/>
                  <a:pt x="573869" y="2670188"/>
                </a:cubicBezTo>
                <a:lnTo>
                  <a:pt x="575243" y="2688114"/>
                </a:lnTo>
                <a:lnTo>
                  <a:pt x="573824" y="2689856"/>
                </a:lnTo>
                <a:cubicBezTo>
                  <a:pt x="569972" y="2698471"/>
                  <a:pt x="569572" y="2704494"/>
                  <a:pt x="570699" y="2709353"/>
                </a:cubicBezTo>
                <a:lnTo>
                  <a:pt x="573192" y="2714527"/>
                </a:lnTo>
                <a:cubicBezTo>
                  <a:pt x="572809" y="2719080"/>
                  <a:pt x="572427" y="2723634"/>
                  <a:pt x="572044" y="2728187"/>
                </a:cubicBezTo>
                <a:cubicBezTo>
                  <a:pt x="572184" y="2737412"/>
                  <a:pt x="572325" y="2746638"/>
                  <a:pt x="572465" y="2755863"/>
                </a:cubicBezTo>
                <a:lnTo>
                  <a:pt x="570028" y="2760324"/>
                </a:lnTo>
                <a:lnTo>
                  <a:pt x="566748" y="2800948"/>
                </a:lnTo>
                <a:lnTo>
                  <a:pt x="565509" y="2801167"/>
                </a:lnTo>
                <a:cubicBezTo>
                  <a:pt x="562655" y="2802587"/>
                  <a:pt x="560408" y="2805381"/>
                  <a:pt x="559367" y="2811129"/>
                </a:cubicBezTo>
                <a:cubicBezTo>
                  <a:pt x="543471" y="2797318"/>
                  <a:pt x="552020" y="2812773"/>
                  <a:pt x="550354" y="2830949"/>
                </a:cubicBezTo>
                <a:cubicBezTo>
                  <a:pt x="525292" y="2813553"/>
                  <a:pt x="531129" y="2868192"/>
                  <a:pt x="514795" y="2872433"/>
                </a:cubicBezTo>
                <a:lnTo>
                  <a:pt x="509875" y="2923099"/>
                </a:lnTo>
                <a:lnTo>
                  <a:pt x="509577" y="2923197"/>
                </a:lnTo>
                <a:cubicBezTo>
                  <a:pt x="508704" y="2924865"/>
                  <a:pt x="508038" y="2927556"/>
                  <a:pt x="507597" y="2931868"/>
                </a:cubicBezTo>
                <a:cubicBezTo>
                  <a:pt x="507524" y="2934019"/>
                  <a:pt x="507452" y="2936171"/>
                  <a:pt x="507379" y="2938322"/>
                </a:cubicBezTo>
                <a:lnTo>
                  <a:pt x="504725" y="2954519"/>
                </a:lnTo>
                <a:lnTo>
                  <a:pt x="502018" y="2959643"/>
                </a:lnTo>
                <a:lnTo>
                  <a:pt x="498360" y="2961019"/>
                </a:lnTo>
                <a:lnTo>
                  <a:pt x="498483" y="2962590"/>
                </a:lnTo>
                <a:cubicBezTo>
                  <a:pt x="502388" y="2975027"/>
                  <a:pt x="510202" y="2980016"/>
                  <a:pt x="484403" y="2990538"/>
                </a:cubicBezTo>
                <a:cubicBezTo>
                  <a:pt x="489425" y="3018352"/>
                  <a:pt x="474337" y="3021029"/>
                  <a:pt x="463075" y="3055956"/>
                </a:cubicBezTo>
                <a:cubicBezTo>
                  <a:pt x="469487" y="3072485"/>
                  <a:pt x="464165" y="3083955"/>
                  <a:pt x="455013" y="3094482"/>
                </a:cubicBezTo>
                <a:cubicBezTo>
                  <a:pt x="453131" y="3130054"/>
                  <a:pt x="437643" y="3160106"/>
                  <a:pt x="428391" y="3198850"/>
                </a:cubicBezTo>
                <a:lnTo>
                  <a:pt x="401440" y="3307560"/>
                </a:lnTo>
                <a:lnTo>
                  <a:pt x="386076" y="3373943"/>
                </a:lnTo>
                <a:cubicBezTo>
                  <a:pt x="386236" y="3376061"/>
                  <a:pt x="380537" y="3378856"/>
                  <a:pt x="374726" y="3381364"/>
                </a:cubicBezTo>
                <a:lnTo>
                  <a:pt x="369145" y="3383729"/>
                </a:lnTo>
                <a:lnTo>
                  <a:pt x="364294" y="3414159"/>
                </a:lnTo>
                <a:lnTo>
                  <a:pt x="366450" y="3436925"/>
                </a:lnTo>
                <a:lnTo>
                  <a:pt x="351743" y="3521619"/>
                </a:lnTo>
                <a:lnTo>
                  <a:pt x="345784" y="3603757"/>
                </a:lnTo>
                <a:cubicBezTo>
                  <a:pt x="345255" y="3619979"/>
                  <a:pt x="344727" y="3636202"/>
                  <a:pt x="344198" y="3652424"/>
                </a:cubicBezTo>
                <a:lnTo>
                  <a:pt x="352450" y="3665222"/>
                </a:lnTo>
                <a:lnTo>
                  <a:pt x="342621" y="3700804"/>
                </a:lnTo>
                <a:lnTo>
                  <a:pt x="341514" y="3734774"/>
                </a:lnTo>
                <a:cubicBezTo>
                  <a:pt x="341212" y="3751567"/>
                  <a:pt x="340909" y="3768360"/>
                  <a:pt x="340607" y="3785153"/>
                </a:cubicBezTo>
                <a:cubicBezTo>
                  <a:pt x="340640" y="3786161"/>
                  <a:pt x="340674" y="3787169"/>
                  <a:pt x="340707" y="3788177"/>
                </a:cubicBezTo>
                <a:cubicBezTo>
                  <a:pt x="340592" y="3791719"/>
                  <a:pt x="340476" y="3795261"/>
                  <a:pt x="340361" y="3798803"/>
                </a:cubicBezTo>
                <a:cubicBezTo>
                  <a:pt x="340121" y="3812119"/>
                  <a:pt x="339882" y="3825434"/>
                  <a:pt x="339642" y="3838750"/>
                </a:cubicBezTo>
                <a:cubicBezTo>
                  <a:pt x="337363" y="3949044"/>
                  <a:pt x="361794" y="3960437"/>
                  <a:pt x="360295" y="4015196"/>
                </a:cubicBezTo>
                <a:lnTo>
                  <a:pt x="339043" y="4052778"/>
                </a:lnTo>
                <a:lnTo>
                  <a:pt x="339343" y="4096257"/>
                </a:lnTo>
                <a:cubicBezTo>
                  <a:pt x="362058" y="4159145"/>
                  <a:pt x="332404" y="4250479"/>
                  <a:pt x="340786" y="4321136"/>
                </a:cubicBezTo>
                <a:cubicBezTo>
                  <a:pt x="341421" y="4376624"/>
                  <a:pt x="344189" y="4407708"/>
                  <a:pt x="343158" y="4429174"/>
                </a:cubicBezTo>
                <a:cubicBezTo>
                  <a:pt x="340948" y="4436304"/>
                  <a:pt x="337887" y="4443121"/>
                  <a:pt x="334599" y="4449938"/>
                </a:cubicBezTo>
                <a:lnTo>
                  <a:pt x="332890" y="4453515"/>
                </a:lnTo>
                <a:lnTo>
                  <a:pt x="331105" y="4467941"/>
                </a:lnTo>
                <a:lnTo>
                  <a:pt x="324289" y="4471861"/>
                </a:lnTo>
                <a:lnTo>
                  <a:pt x="317079" y="4493468"/>
                </a:lnTo>
                <a:cubicBezTo>
                  <a:pt x="315353" y="4501584"/>
                  <a:pt x="314639" y="4510343"/>
                  <a:pt x="315557" y="4520067"/>
                </a:cubicBezTo>
                <a:cubicBezTo>
                  <a:pt x="315451" y="4525669"/>
                  <a:pt x="315346" y="4531270"/>
                  <a:pt x="315240" y="4536872"/>
                </a:cubicBezTo>
                <a:lnTo>
                  <a:pt x="316200" y="4538297"/>
                </a:lnTo>
                <a:cubicBezTo>
                  <a:pt x="316738" y="4541182"/>
                  <a:pt x="316785" y="4544563"/>
                  <a:pt x="317507" y="4547582"/>
                </a:cubicBezTo>
                <a:cubicBezTo>
                  <a:pt x="322716" y="4552468"/>
                  <a:pt x="324912" y="4582137"/>
                  <a:pt x="323078" y="4592102"/>
                </a:cubicBezTo>
                <a:cubicBezTo>
                  <a:pt x="314597" y="4619728"/>
                  <a:pt x="334923" y="4645745"/>
                  <a:pt x="328722" y="4667914"/>
                </a:cubicBezTo>
                <a:cubicBezTo>
                  <a:pt x="330810" y="4685069"/>
                  <a:pt x="333803" y="4690356"/>
                  <a:pt x="335597" y="4695035"/>
                </a:cubicBezTo>
                <a:lnTo>
                  <a:pt x="339485" y="4695979"/>
                </a:lnTo>
                <a:lnTo>
                  <a:pt x="341089" y="4704268"/>
                </a:lnTo>
                <a:lnTo>
                  <a:pt x="342177" y="4706060"/>
                </a:lnTo>
                <a:cubicBezTo>
                  <a:pt x="344268" y="4709474"/>
                  <a:pt x="346234" y="4712931"/>
                  <a:pt x="347751" y="4716754"/>
                </a:cubicBezTo>
                <a:lnTo>
                  <a:pt x="344125" y="4764669"/>
                </a:lnTo>
                <a:lnTo>
                  <a:pt x="340188" y="4779386"/>
                </a:lnTo>
                <a:lnTo>
                  <a:pt x="335146" y="4787491"/>
                </a:lnTo>
                <a:lnTo>
                  <a:pt x="319124" y="4843514"/>
                </a:lnTo>
                <a:lnTo>
                  <a:pt x="305956" y="4881505"/>
                </a:lnTo>
                <a:lnTo>
                  <a:pt x="301062" y="4889332"/>
                </a:lnTo>
                <a:lnTo>
                  <a:pt x="302141" y="4899400"/>
                </a:lnTo>
                <a:cubicBezTo>
                  <a:pt x="302767" y="4900706"/>
                  <a:pt x="303536" y="4901803"/>
                  <a:pt x="304424" y="4902664"/>
                </a:cubicBezTo>
                <a:lnTo>
                  <a:pt x="293123" y="4932769"/>
                </a:lnTo>
                <a:lnTo>
                  <a:pt x="292275" y="4936482"/>
                </a:lnTo>
                <a:lnTo>
                  <a:pt x="288304" y="4962325"/>
                </a:lnTo>
                <a:cubicBezTo>
                  <a:pt x="288009" y="4988948"/>
                  <a:pt x="287715" y="5015570"/>
                  <a:pt x="287420" y="5042193"/>
                </a:cubicBezTo>
                <a:cubicBezTo>
                  <a:pt x="295373" y="5039737"/>
                  <a:pt x="281659" y="5060438"/>
                  <a:pt x="287020" y="5065655"/>
                </a:cubicBezTo>
                <a:cubicBezTo>
                  <a:pt x="291675" y="5068928"/>
                  <a:pt x="288601" y="5075970"/>
                  <a:pt x="288488" y="5082216"/>
                </a:cubicBezTo>
                <a:cubicBezTo>
                  <a:pt x="292282" y="5088207"/>
                  <a:pt x="287008" y="5117775"/>
                  <a:pt x="282763" y="5127114"/>
                </a:cubicBezTo>
                <a:cubicBezTo>
                  <a:pt x="267723" y="5152218"/>
                  <a:pt x="280799" y="5182399"/>
                  <a:pt x="269316" y="5202682"/>
                </a:cubicBezTo>
                <a:cubicBezTo>
                  <a:pt x="267050" y="5219969"/>
                  <a:pt x="268614" y="5225841"/>
                  <a:pt x="269174" y="5230835"/>
                </a:cubicBezTo>
                <a:lnTo>
                  <a:pt x="272679" y="5232660"/>
                </a:lnTo>
                <a:lnTo>
                  <a:pt x="272160" y="5241150"/>
                </a:lnTo>
                <a:lnTo>
                  <a:pt x="272760" y="5243156"/>
                </a:lnTo>
                <a:cubicBezTo>
                  <a:pt x="273922" y="5246984"/>
                  <a:pt x="274952" y="5250824"/>
                  <a:pt x="275462" y="5254919"/>
                </a:cubicBezTo>
                <a:cubicBezTo>
                  <a:pt x="258407" y="5258851"/>
                  <a:pt x="276976" y="5290392"/>
                  <a:pt x="262897" y="5286259"/>
                </a:cubicBezTo>
                <a:cubicBezTo>
                  <a:pt x="262724" y="5309439"/>
                  <a:pt x="239612" y="5337531"/>
                  <a:pt x="252761" y="5357801"/>
                </a:cubicBezTo>
                <a:cubicBezTo>
                  <a:pt x="248775" y="5392256"/>
                  <a:pt x="247799" y="5423412"/>
                  <a:pt x="242360" y="5460080"/>
                </a:cubicBezTo>
                <a:cubicBezTo>
                  <a:pt x="232632" y="5488478"/>
                  <a:pt x="242025" y="5519143"/>
                  <a:pt x="229880" y="5539714"/>
                </a:cubicBezTo>
                <a:cubicBezTo>
                  <a:pt x="230558" y="5572454"/>
                  <a:pt x="222150" y="5613340"/>
                  <a:pt x="204283" y="5639080"/>
                </a:cubicBezTo>
                <a:cubicBezTo>
                  <a:pt x="201596" y="5674226"/>
                  <a:pt x="191051" y="5680198"/>
                  <a:pt x="198948" y="5710958"/>
                </a:cubicBezTo>
                <a:cubicBezTo>
                  <a:pt x="196338" y="5713534"/>
                  <a:pt x="194185" y="5716550"/>
                  <a:pt x="192367" y="5719859"/>
                </a:cubicBezTo>
                <a:lnTo>
                  <a:pt x="188035" y="5729935"/>
                </a:lnTo>
                <a:lnTo>
                  <a:pt x="188428" y="5731182"/>
                </a:lnTo>
                <a:lnTo>
                  <a:pt x="181635" y="5753538"/>
                </a:lnTo>
                <a:lnTo>
                  <a:pt x="169744" y="5796307"/>
                </a:lnTo>
                <a:lnTo>
                  <a:pt x="170351" y="5796644"/>
                </a:lnTo>
                <a:cubicBezTo>
                  <a:pt x="171558" y="5797954"/>
                  <a:pt x="172173" y="5799948"/>
                  <a:pt x="171559" y="5803435"/>
                </a:cubicBezTo>
                <a:cubicBezTo>
                  <a:pt x="182664" y="5798231"/>
                  <a:pt x="175075" y="5805646"/>
                  <a:pt x="172284" y="5816391"/>
                </a:cubicBezTo>
                <a:cubicBezTo>
                  <a:pt x="188911" y="5810703"/>
                  <a:pt x="174844" y="5841128"/>
                  <a:pt x="182542" y="5846382"/>
                </a:cubicBezTo>
                <a:cubicBezTo>
                  <a:pt x="180118" y="5854404"/>
                  <a:pt x="177856" y="5862781"/>
                  <a:pt x="175877" y="5871336"/>
                </a:cubicBezTo>
                <a:lnTo>
                  <a:pt x="174910" y="5876376"/>
                </a:lnTo>
                <a:lnTo>
                  <a:pt x="175047" y="5876483"/>
                </a:lnTo>
                <a:cubicBezTo>
                  <a:pt x="175167" y="5877594"/>
                  <a:pt x="174973" y="5879257"/>
                  <a:pt x="174335" y="5881814"/>
                </a:cubicBezTo>
                <a:lnTo>
                  <a:pt x="171273" y="5895339"/>
                </a:lnTo>
                <a:cubicBezTo>
                  <a:pt x="171401" y="5896476"/>
                  <a:pt x="171530" y="5897612"/>
                  <a:pt x="171658" y="5898749"/>
                </a:cubicBezTo>
                <a:lnTo>
                  <a:pt x="174658" y="5919558"/>
                </a:lnTo>
                <a:cubicBezTo>
                  <a:pt x="173958" y="5933601"/>
                  <a:pt x="171208" y="5962838"/>
                  <a:pt x="169099" y="5984417"/>
                </a:cubicBezTo>
                <a:cubicBezTo>
                  <a:pt x="162916" y="6005205"/>
                  <a:pt x="164971" y="6025162"/>
                  <a:pt x="162007" y="6049043"/>
                </a:cubicBezTo>
                <a:cubicBezTo>
                  <a:pt x="150795" y="6073830"/>
                  <a:pt x="160091" y="6088483"/>
                  <a:pt x="156875" y="6114000"/>
                </a:cubicBezTo>
                <a:cubicBezTo>
                  <a:pt x="141597" y="6134477"/>
                  <a:pt x="163381" y="6133378"/>
                  <a:pt x="165441" y="6146938"/>
                </a:cubicBezTo>
                <a:lnTo>
                  <a:pt x="165177" y="6150658"/>
                </a:lnTo>
                <a:lnTo>
                  <a:pt x="161772" y="6160011"/>
                </a:lnTo>
                <a:lnTo>
                  <a:pt x="160051" y="6163393"/>
                </a:lnTo>
                <a:cubicBezTo>
                  <a:pt x="159032" y="6165775"/>
                  <a:pt x="158564" y="6167421"/>
                  <a:pt x="158473" y="6168628"/>
                </a:cubicBezTo>
                <a:cubicBezTo>
                  <a:pt x="158506" y="6168685"/>
                  <a:pt x="158540" y="6168742"/>
                  <a:pt x="158573" y="6168799"/>
                </a:cubicBezTo>
                <a:lnTo>
                  <a:pt x="146463" y="6196671"/>
                </a:lnTo>
                <a:cubicBezTo>
                  <a:pt x="152348" y="6205503"/>
                  <a:pt x="134460" y="6231012"/>
                  <a:pt x="150209" y="6232365"/>
                </a:cubicBezTo>
                <a:cubicBezTo>
                  <a:pt x="145821" y="6242321"/>
                  <a:pt x="137774" y="6246719"/>
                  <a:pt x="148544" y="6246162"/>
                </a:cubicBezTo>
                <a:cubicBezTo>
                  <a:pt x="147378" y="6249522"/>
                  <a:pt x="147566" y="6251866"/>
                  <a:pt x="148403" y="6253754"/>
                </a:cubicBezTo>
                <a:lnTo>
                  <a:pt x="138880" y="6276449"/>
                </a:lnTo>
                <a:cubicBezTo>
                  <a:pt x="138814" y="6277540"/>
                  <a:pt x="138749" y="6278630"/>
                  <a:pt x="138683" y="6279721"/>
                </a:cubicBezTo>
                <a:lnTo>
                  <a:pt x="130721" y="6293675"/>
                </a:lnTo>
                <a:lnTo>
                  <a:pt x="120717" y="6313967"/>
                </a:lnTo>
                <a:cubicBezTo>
                  <a:pt x="120758" y="6314457"/>
                  <a:pt x="120800" y="6314947"/>
                  <a:pt x="120841" y="6315437"/>
                </a:cubicBezTo>
                <a:lnTo>
                  <a:pt x="115208" y="6324024"/>
                </a:lnTo>
                <a:cubicBezTo>
                  <a:pt x="113007" y="6326672"/>
                  <a:pt x="103991" y="6364381"/>
                  <a:pt x="101217" y="6365923"/>
                </a:cubicBezTo>
                <a:lnTo>
                  <a:pt x="74946" y="6556817"/>
                </a:lnTo>
                <a:cubicBezTo>
                  <a:pt x="55357" y="6665926"/>
                  <a:pt x="35695" y="6744075"/>
                  <a:pt x="16001" y="6808678"/>
                </a:cubicBezTo>
                <a:lnTo>
                  <a:pt x="0" y="6858000"/>
                </a:lnTo>
                <a:lnTo>
                  <a:pt x="5734864" y="6858000"/>
                </a:lnTo>
                <a:lnTo>
                  <a:pt x="5734864"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BB50E92B-D59A-95DD-B9FE-616CAAA71598}"/>
              </a:ext>
            </a:extLst>
          </p:cNvPr>
          <p:cNvSpPr>
            <a:spLocks noGrp="1"/>
          </p:cNvSpPr>
          <p:nvPr>
            <p:ph type="title"/>
          </p:nvPr>
        </p:nvSpPr>
        <p:spPr>
          <a:xfrm>
            <a:off x="773408" y="992094"/>
            <a:ext cx="3616913" cy="2795160"/>
          </a:xfrm>
        </p:spPr>
        <p:txBody>
          <a:bodyPr vert="horz" lIns="91440" tIns="45720" rIns="91440" bIns="45720" rtlCol="0" anchor="b">
            <a:normAutofit/>
          </a:bodyPr>
          <a:lstStyle/>
          <a:p>
            <a:pPr algn="ctr"/>
            <a:r>
              <a:rPr lang="en-US" kern="1200">
                <a:solidFill>
                  <a:schemeClr val="tx1"/>
                </a:solidFill>
                <a:latin typeface="+mj-lt"/>
                <a:ea typeface="+mj-ea"/>
                <a:cs typeface="+mj-cs"/>
              </a:rPr>
              <a:t>Q &amp; A</a:t>
            </a:r>
          </a:p>
        </p:txBody>
      </p:sp>
      <p:sp>
        <p:nvSpPr>
          <p:cNvPr id="3" name="Content Placeholder 2">
            <a:extLst>
              <a:ext uri="{FF2B5EF4-FFF2-40B4-BE49-F238E27FC236}">
                <a16:creationId xmlns:a16="http://schemas.microsoft.com/office/drawing/2014/main" id="{716CA88C-2644-A8F9-7885-9575797C91C1}"/>
              </a:ext>
            </a:extLst>
          </p:cNvPr>
          <p:cNvSpPr>
            <a:spLocks noGrp="1"/>
          </p:cNvSpPr>
          <p:nvPr>
            <p:ph idx="1"/>
          </p:nvPr>
        </p:nvSpPr>
        <p:spPr>
          <a:xfrm>
            <a:off x="996287" y="4121253"/>
            <a:ext cx="3125337" cy="1136843"/>
          </a:xfrm>
        </p:spPr>
        <p:txBody>
          <a:bodyPr vert="horz" lIns="91440" tIns="45720" rIns="91440" bIns="45720" rtlCol="0">
            <a:normAutofit/>
          </a:bodyPr>
          <a:lstStyle/>
          <a:p>
            <a:pPr marL="0" indent="0" algn="ctr">
              <a:buNone/>
            </a:pPr>
            <a:r>
              <a:rPr lang="en-US" sz="2400" kern="1200" dirty="0">
                <a:solidFill>
                  <a:schemeClr val="tx1"/>
                </a:solidFill>
                <a:latin typeface="+mn-lt"/>
                <a:ea typeface="+mn-ea"/>
                <a:cs typeface="+mn-cs"/>
              </a:rPr>
              <a:t>Thank you </a:t>
            </a:r>
          </a:p>
        </p:txBody>
      </p:sp>
      <p:pic>
        <p:nvPicPr>
          <p:cNvPr id="5" name="Picture 4" descr="A group of people walking and walking&#10;&#10;AI-generated content may be incorrect.">
            <a:extLst>
              <a:ext uri="{FF2B5EF4-FFF2-40B4-BE49-F238E27FC236}">
                <a16:creationId xmlns:a16="http://schemas.microsoft.com/office/drawing/2014/main" id="{9FD20451-987D-AFAA-E7BC-0C5BAACB5C5D}"/>
              </a:ext>
            </a:extLst>
          </p:cNvPr>
          <p:cNvPicPr>
            <a:picLocks noChangeAspect="1"/>
          </p:cNvPicPr>
          <p:nvPr/>
        </p:nvPicPr>
        <p:blipFill>
          <a:blip r:embed="rId2"/>
          <a:stretch>
            <a:fillRect/>
          </a:stretch>
        </p:blipFill>
        <p:spPr>
          <a:xfrm>
            <a:off x="5895751" y="845120"/>
            <a:ext cx="5708649" cy="5137784"/>
          </a:xfrm>
          <a:prstGeom prst="rect">
            <a:avLst/>
          </a:prstGeom>
        </p:spPr>
      </p:pic>
    </p:spTree>
    <p:extLst>
      <p:ext uri="{BB962C8B-B14F-4D97-AF65-F5344CB8AC3E}">
        <p14:creationId xmlns:p14="http://schemas.microsoft.com/office/powerpoint/2010/main" val="14074370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7EBC5-FAEF-BDDA-63DA-5A142FF57BB1}"/>
              </a:ext>
            </a:extLst>
          </p:cNvPr>
          <p:cNvSpPr>
            <a:spLocks noGrp="1"/>
          </p:cNvSpPr>
          <p:nvPr>
            <p:ph type="title"/>
          </p:nvPr>
        </p:nvSpPr>
        <p:spPr/>
        <p:txBody>
          <a:bodyPr/>
          <a:lstStyle/>
          <a:p>
            <a:r>
              <a:rPr lang="en-IE" dirty="0"/>
              <a:t>Problem Statement</a:t>
            </a:r>
            <a:endParaRPr lang="en-US" dirty="0"/>
          </a:p>
        </p:txBody>
      </p:sp>
      <p:graphicFrame>
        <p:nvGraphicFramePr>
          <p:cNvPr id="4" name="Content Placeholder 3">
            <a:extLst>
              <a:ext uri="{FF2B5EF4-FFF2-40B4-BE49-F238E27FC236}">
                <a16:creationId xmlns:a16="http://schemas.microsoft.com/office/drawing/2014/main" id="{431C232F-4023-EE63-9015-4A5AE7B55201}"/>
              </a:ext>
            </a:extLst>
          </p:cNvPr>
          <p:cNvGraphicFramePr>
            <a:graphicFrameLocks noGrp="1"/>
          </p:cNvGraphicFramePr>
          <p:nvPr>
            <p:ph idx="1"/>
            <p:extLst>
              <p:ext uri="{D42A27DB-BD31-4B8C-83A1-F6EECF244321}">
                <p14:modId xmlns:p14="http://schemas.microsoft.com/office/powerpoint/2010/main" val="2593975001"/>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881247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659FDB4-FCBE-4A89-B46D-43D4FA544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313"/>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 name="Title 1">
            <a:extLst>
              <a:ext uri="{FF2B5EF4-FFF2-40B4-BE49-F238E27FC236}">
                <a16:creationId xmlns:a16="http://schemas.microsoft.com/office/drawing/2014/main" id="{6E7CC026-8B92-CBA7-BC2F-F9B1412ECA92}"/>
              </a:ext>
            </a:extLst>
          </p:cNvPr>
          <p:cNvSpPr>
            <a:spLocks noGrp="1"/>
          </p:cNvSpPr>
          <p:nvPr>
            <p:ph type="title"/>
          </p:nvPr>
        </p:nvSpPr>
        <p:spPr>
          <a:xfrm>
            <a:off x="479394" y="1070800"/>
            <a:ext cx="3939688" cy="5583126"/>
          </a:xfrm>
        </p:spPr>
        <p:txBody>
          <a:bodyPr>
            <a:normAutofit/>
          </a:bodyPr>
          <a:lstStyle/>
          <a:p>
            <a:pPr algn="r"/>
            <a:r>
              <a:rPr lang="en-IE" sz="8000"/>
              <a:t>Why This Matters</a:t>
            </a:r>
            <a:endParaRPr lang="en-US" sz="8000"/>
          </a:p>
        </p:txBody>
      </p:sp>
      <p:cxnSp>
        <p:nvCxnSpPr>
          <p:cNvPr id="11" name="Straight Connector 10">
            <a:extLst>
              <a:ext uri="{FF2B5EF4-FFF2-40B4-BE49-F238E27FC236}">
                <a16:creationId xmlns:a16="http://schemas.microsoft.com/office/drawing/2014/main" id="{C8F51B3F-8331-4E4A-AE96-D47B1006EEA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8053" y="1132114"/>
            <a:ext cx="0" cy="5717573"/>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C5D3672F-66D1-6BB5-8B49-941B88C27B84}"/>
              </a:ext>
            </a:extLst>
          </p:cNvPr>
          <p:cNvGraphicFramePr>
            <a:graphicFrameLocks noGrp="1"/>
          </p:cNvGraphicFramePr>
          <p:nvPr>
            <p:ph idx="1"/>
            <p:extLst>
              <p:ext uri="{D42A27DB-BD31-4B8C-83A1-F6EECF244321}">
                <p14:modId xmlns:p14="http://schemas.microsoft.com/office/powerpoint/2010/main" val="3872191170"/>
              </p:ext>
            </p:extLst>
          </p:nvPr>
        </p:nvGraphicFramePr>
        <p:xfrm>
          <a:off x="5108535" y="1070800"/>
          <a:ext cx="6245265" cy="55893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301819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62E5D2E-7BBD-D1B5-8096-9F3C29436F14}"/>
              </a:ext>
            </a:extLst>
          </p:cNvPr>
          <p:cNvSpPr>
            <a:spLocks noGrp="1"/>
          </p:cNvSpPr>
          <p:nvPr>
            <p:ph type="title"/>
          </p:nvPr>
        </p:nvSpPr>
        <p:spPr>
          <a:xfrm>
            <a:off x="640080" y="325369"/>
            <a:ext cx="4368602" cy="1956841"/>
          </a:xfrm>
        </p:spPr>
        <p:txBody>
          <a:bodyPr anchor="b">
            <a:normAutofit/>
          </a:bodyPr>
          <a:lstStyle/>
          <a:p>
            <a:r>
              <a:rPr lang="en-US" sz="5400"/>
              <a:t>Target Users</a:t>
            </a:r>
          </a:p>
        </p:txBody>
      </p:sp>
      <p:sp>
        <p:nvSpPr>
          <p:cNvPr id="14"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DDCBB46D-EEC3-5347-596B-7C1A2CF17830}"/>
              </a:ext>
            </a:extLst>
          </p:cNvPr>
          <p:cNvSpPr>
            <a:spLocks noGrp="1"/>
          </p:cNvSpPr>
          <p:nvPr>
            <p:ph idx="1"/>
          </p:nvPr>
        </p:nvSpPr>
        <p:spPr>
          <a:xfrm>
            <a:off x="640080" y="2872899"/>
            <a:ext cx="4243589" cy="3320668"/>
          </a:xfrm>
        </p:spPr>
        <p:txBody>
          <a:bodyPr>
            <a:normAutofit/>
          </a:bodyPr>
          <a:lstStyle/>
          <a:p>
            <a:r>
              <a:rPr lang="en-IE" sz="2200" dirty="0"/>
              <a:t>Commuters in unfamiliar areas</a:t>
            </a:r>
          </a:p>
          <a:p>
            <a:r>
              <a:rPr lang="en-IE" sz="2200" dirty="0"/>
              <a:t>Women traveling alone at night</a:t>
            </a:r>
          </a:p>
          <a:p>
            <a:r>
              <a:rPr lang="en-IE" sz="2200" dirty="0"/>
              <a:t>Elderly pedestrians</a:t>
            </a:r>
          </a:p>
          <a:p>
            <a:r>
              <a:rPr lang="en-IE" sz="2200" dirty="0"/>
              <a:t>Recreational cyclists</a:t>
            </a:r>
          </a:p>
          <a:p>
            <a:r>
              <a:rPr lang="en-IE" sz="2200" dirty="0"/>
              <a:t>Delivery workers &amp; rideshare drivers</a:t>
            </a:r>
          </a:p>
          <a:p>
            <a:r>
              <a:rPr lang="en-IE" sz="2200" dirty="0"/>
              <a:t>Urban planners &amp; transport authorities</a:t>
            </a:r>
          </a:p>
          <a:p>
            <a:endParaRPr lang="en-US" sz="2200" dirty="0"/>
          </a:p>
        </p:txBody>
      </p:sp>
      <p:pic>
        <p:nvPicPr>
          <p:cNvPr id="7" name="Picture 6" descr="A person and person riding bikes and a dog on a sidewalk&#10;&#10;AI-generated content may be incorrect.">
            <a:extLst>
              <a:ext uri="{FF2B5EF4-FFF2-40B4-BE49-F238E27FC236}">
                <a16:creationId xmlns:a16="http://schemas.microsoft.com/office/drawing/2014/main" id="{8C36AE73-E578-4C32-5797-482F4C82D8FD}"/>
              </a:ext>
            </a:extLst>
          </p:cNvPr>
          <p:cNvPicPr>
            <a:picLocks noChangeAspect="1"/>
          </p:cNvPicPr>
          <p:nvPr/>
        </p:nvPicPr>
        <p:blipFill>
          <a:blip r:embed="rId3"/>
          <a:srcRect r="13739"/>
          <a:stretch>
            <a:fillRect/>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42763980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DE65533-EAA9-1ED6-86E5-98ECED936EB9}"/>
              </a:ext>
            </a:extLst>
          </p:cNvPr>
          <p:cNvSpPr>
            <a:spLocks noGrp="1"/>
          </p:cNvSpPr>
          <p:nvPr>
            <p:ph type="title"/>
          </p:nvPr>
        </p:nvSpPr>
        <p:spPr>
          <a:xfrm>
            <a:off x="572493" y="238539"/>
            <a:ext cx="11018520" cy="1434415"/>
          </a:xfrm>
        </p:spPr>
        <p:txBody>
          <a:bodyPr anchor="b">
            <a:normAutofit/>
          </a:bodyPr>
          <a:lstStyle/>
          <a:p>
            <a:r>
              <a:rPr lang="en-US" sz="3000" b="1" dirty="0"/>
              <a:t>Use Case : TU Dublin student walking from the </a:t>
            </a:r>
            <a:r>
              <a:rPr lang="en-US" sz="3000" b="1" dirty="0" err="1"/>
              <a:t>Grangegorman</a:t>
            </a:r>
            <a:r>
              <a:rPr lang="en-US" sz="3000" b="1" dirty="0"/>
              <a:t> campus to the Parnell Luas stop in the evening </a:t>
            </a:r>
          </a:p>
        </p:txBody>
      </p:sp>
      <p:sp>
        <p:nvSpPr>
          <p:cNvPr id="27"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7EFD517-A721-F84C-03AC-27E5549D8C56}"/>
              </a:ext>
            </a:extLst>
          </p:cNvPr>
          <p:cNvSpPr>
            <a:spLocks noGrp="1"/>
          </p:cNvSpPr>
          <p:nvPr>
            <p:ph idx="1"/>
          </p:nvPr>
        </p:nvSpPr>
        <p:spPr>
          <a:xfrm>
            <a:off x="572493" y="1911493"/>
            <a:ext cx="7317138" cy="4278995"/>
          </a:xfrm>
        </p:spPr>
        <p:txBody>
          <a:bodyPr anchor="t">
            <a:noAutofit/>
          </a:bodyPr>
          <a:lstStyle/>
          <a:p>
            <a:pPr lvl="0"/>
            <a:r>
              <a:rPr lang="en-IE" sz="1800" dirty="0"/>
              <a:t>The student opens the </a:t>
            </a:r>
            <a:r>
              <a:rPr lang="en-IE" sz="1800" dirty="0" err="1"/>
              <a:t>SafeCycleRoute</a:t>
            </a:r>
            <a:r>
              <a:rPr lang="en-IE" sz="1800" dirty="0"/>
              <a:t> app and fills in the ‘going to’ field.  </a:t>
            </a:r>
          </a:p>
          <a:p>
            <a:pPr lvl="0"/>
            <a:r>
              <a:rPr lang="en-IE" sz="1800" dirty="0"/>
              <a:t>The app generates and suggests two route options: Fastest and Safest. </a:t>
            </a:r>
          </a:p>
          <a:p>
            <a:pPr lvl="1"/>
            <a:r>
              <a:rPr lang="en-IE" sz="1800" dirty="0"/>
              <a:t>The Fastest 🔴 route is about 10 minutes.</a:t>
            </a:r>
          </a:p>
          <a:p>
            <a:pPr lvl="1"/>
            <a:r>
              <a:rPr lang="en-IE" sz="1800" dirty="0"/>
              <a:t>The Safest  🟢  is 12 minutes with only 2 minutes longer.</a:t>
            </a:r>
          </a:p>
          <a:p>
            <a:pPr lvl="0"/>
            <a:r>
              <a:rPr lang="en-IE" sz="1800" dirty="0"/>
              <a:t>The student’s map shows that the fastest route takes the student through a number of poorly lit side streets and an area marked as a unsafe hotspot 🔴.  </a:t>
            </a:r>
          </a:p>
          <a:p>
            <a:pPr lvl="0"/>
            <a:r>
              <a:rPr lang="en-IE" sz="1800" dirty="0"/>
              <a:t>The student chooses the Safest Route 🟢  which is likely the better route as it along better lit streets which has high pedestrian traffic and many crosswalks.  </a:t>
            </a:r>
          </a:p>
          <a:p>
            <a:pPr lvl="0"/>
            <a:r>
              <a:rPr lang="en-IE" sz="1800" dirty="0"/>
              <a:t>During the student journey, real-time alert pops up from the map: Roadworks reported near Bolton Street, rerouting suggested</a:t>
            </a:r>
            <a:r>
              <a:rPr lang="en-IE" sz="1800" i="1" dirty="0"/>
              <a:t>.</a:t>
            </a:r>
            <a:endParaRPr lang="en-IE" sz="1800" dirty="0"/>
          </a:p>
          <a:p>
            <a:pPr lvl="0"/>
            <a:r>
              <a:rPr lang="en-IE" sz="1800" dirty="0"/>
              <a:t>The student arrived safely at the Parnell Luas stop and he/she reports a broken streetlight, improving safety data for future users.</a:t>
            </a:r>
          </a:p>
          <a:p>
            <a:pPr marL="0" indent="0">
              <a:buNone/>
            </a:pPr>
            <a:endParaRPr lang="en-US" sz="1800" dirty="0"/>
          </a:p>
        </p:txBody>
      </p:sp>
      <p:pic>
        <p:nvPicPr>
          <p:cNvPr id="5" name="Picture 4" descr="A cartoon of a person holding a phone&#10;&#10;AI-generated content may be incorrect.">
            <a:extLst>
              <a:ext uri="{FF2B5EF4-FFF2-40B4-BE49-F238E27FC236}">
                <a16:creationId xmlns:a16="http://schemas.microsoft.com/office/drawing/2014/main" id="{21120FFC-BDEC-89F3-AA82-614894DE5FA5}"/>
              </a:ext>
            </a:extLst>
          </p:cNvPr>
          <p:cNvPicPr>
            <a:picLocks noChangeAspect="1"/>
          </p:cNvPicPr>
          <p:nvPr/>
        </p:nvPicPr>
        <p:blipFill>
          <a:blip r:embed="rId3"/>
          <a:srcRect l="3795" r="-3" b="-3"/>
          <a:stretch>
            <a:fillRect/>
          </a:stretch>
        </p:blipFill>
        <p:spPr>
          <a:xfrm>
            <a:off x="7907224" y="2093976"/>
            <a:ext cx="3709497" cy="3855811"/>
          </a:xfrm>
          <a:prstGeom prst="rect">
            <a:avLst/>
          </a:prstGeom>
        </p:spPr>
      </p:pic>
    </p:spTree>
    <p:extLst>
      <p:ext uri="{BB962C8B-B14F-4D97-AF65-F5344CB8AC3E}">
        <p14:creationId xmlns:p14="http://schemas.microsoft.com/office/powerpoint/2010/main" val="38077900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2CDA011-C055-78AD-22AD-7D2B8FA9E549}"/>
              </a:ext>
            </a:extLst>
          </p:cNvPr>
          <p:cNvSpPr>
            <a:spLocks noGrp="1"/>
          </p:cNvSpPr>
          <p:nvPr>
            <p:ph type="title"/>
          </p:nvPr>
        </p:nvSpPr>
        <p:spPr>
          <a:xfrm>
            <a:off x="630936" y="640080"/>
            <a:ext cx="4818888" cy="1481328"/>
          </a:xfrm>
        </p:spPr>
        <p:txBody>
          <a:bodyPr anchor="b">
            <a:normAutofit/>
          </a:bodyPr>
          <a:lstStyle/>
          <a:p>
            <a:r>
              <a:rPr lang="en-IE" sz="5400"/>
              <a:t>MVP Scope</a:t>
            </a:r>
            <a:endParaRPr lang="en-US" sz="5400"/>
          </a:p>
        </p:txBody>
      </p:sp>
      <p:sp>
        <p:nvSpPr>
          <p:cNvPr id="19"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B10FC46-7031-264E-5CA6-918EAADDB0D3}"/>
              </a:ext>
            </a:extLst>
          </p:cNvPr>
          <p:cNvSpPr>
            <a:spLocks noGrp="1"/>
          </p:cNvSpPr>
          <p:nvPr>
            <p:ph idx="1"/>
          </p:nvPr>
        </p:nvSpPr>
        <p:spPr>
          <a:xfrm>
            <a:off x="630936" y="2660904"/>
            <a:ext cx="4818888" cy="3547872"/>
          </a:xfrm>
        </p:spPr>
        <p:txBody>
          <a:bodyPr anchor="t">
            <a:normAutofit/>
          </a:bodyPr>
          <a:lstStyle/>
          <a:p>
            <a:r>
              <a:rPr lang="en-IE" sz="2200"/>
              <a:t>Web app focused on Manhattan</a:t>
            </a:r>
          </a:p>
          <a:p>
            <a:r>
              <a:rPr lang="en-IE" sz="2200"/>
              <a:t>Input origin-destination → 3 route options</a:t>
            </a:r>
          </a:p>
          <a:p>
            <a:r>
              <a:rPr lang="en-IE" sz="2200"/>
              <a:t>Integrates NYPD crime data</a:t>
            </a:r>
          </a:p>
          <a:p>
            <a:r>
              <a:rPr lang="en-IE" sz="2200"/>
              <a:t>Basic safety scoring</a:t>
            </a:r>
          </a:p>
          <a:p>
            <a:r>
              <a:rPr lang="en-IE" sz="2200"/>
              <a:t>User feedback collection</a:t>
            </a:r>
            <a:endParaRPr lang="en-US" sz="2200"/>
          </a:p>
        </p:txBody>
      </p:sp>
      <p:pic>
        <p:nvPicPr>
          <p:cNvPr id="5" name="Picture 4" descr="A diagram of a algorithm&#10;&#10;AI-generated content may be incorrect.">
            <a:extLst>
              <a:ext uri="{FF2B5EF4-FFF2-40B4-BE49-F238E27FC236}">
                <a16:creationId xmlns:a16="http://schemas.microsoft.com/office/drawing/2014/main" id="{40B49293-4988-9078-FAD7-1DF26D511261}"/>
              </a:ext>
            </a:extLst>
          </p:cNvPr>
          <p:cNvPicPr>
            <a:picLocks noChangeAspect="1"/>
          </p:cNvPicPr>
          <p:nvPr/>
        </p:nvPicPr>
        <p:blipFill>
          <a:blip r:embed="rId3"/>
          <a:stretch>
            <a:fillRect/>
          </a:stretch>
        </p:blipFill>
        <p:spPr>
          <a:xfrm>
            <a:off x="6099048" y="1607070"/>
            <a:ext cx="5458968" cy="3643860"/>
          </a:xfrm>
          <a:prstGeom prst="rect">
            <a:avLst/>
          </a:prstGeom>
        </p:spPr>
      </p:pic>
    </p:spTree>
    <p:extLst>
      <p:ext uri="{BB962C8B-B14F-4D97-AF65-F5344CB8AC3E}">
        <p14:creationId xmlns:p14="http://schemas.microsoft.com/office/powerpoint/2010/main" val="13206508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CE0A68D-28EF-49D9-B84B-5DAB387149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diagram of a system&#10;&#10;AI-generated content may be incorrect.">
            <a:extLst>
              <a:ext uri="{FF2B5EF4-FFF2-40B4-BE49-F238E27FC236}">
                <a16:creationId xmlns:a16="http://schemas.microsoft.com/office/drawing/2014/main" id="{214E5832-AB2E-6A54-0D9D-CFBAC10B478E}"/>
              </a:ext>
            </a:extLst>
          </p:cNvPr>
          <p:cNvPicPr>
            <a:picLocks noChangeAspect="1"/>
          </p:cNvPicPr>
          <p:nvPr/>
        </p:nvPicPr>
        <p:blipFill>
          <a:blip r:embed="rId3"/>
          <a:stretch>
            <a:fillRect/>
          </a:stretch>
        </p:blipFill>
        <p:spPr>
          <a:xfrm>
            <a:off x="500596" y="1095357"/>
            <a:ext cx="6121715" cy="4086243"/>
          </a:xfrm>
          <a:prstGeom prst="rect">
            <a:avLst/>
          </a:prstGeom>
        </p:spPr>
      </p:pic>
      <p:sp>
        <p:nvSpPr>
          <p:cNvPr id="12" name="Rectangle 11">
            <a:extLst>
              <a:ext uri="{FF2B5EF4-FFF2-40B4-BE49-F238E27FC236}">
                <a16:creationId xmlns:a16="http://schemas.microsoft.com/office/drawing/2014/main" id="{1FA0C3DC-24DE-44E3-9D41-CAA5F3B207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416208" y="0"/>
            <a:ext cx="4775791" cy="68580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89AD0155-D518-3421-8BD5-3919309E08C6}"/>
              </a:ext>
            </a:extLst>
          </p:cNvPr>
          <p:cNvSpPr>
            <a:spLocks noGrp="1"/>
          </p:cNvSpPr>
          <p:nvPr>
            <p:ph idx="1"/>
          </p:nvPr>
        </p:nvSpPr>
        <p:spPr>
          <a:xfrm>
            <a:off x="7711440" y="487681"/>
            <a:ext cx="3686662" cy="5641990"/>
          </a:xfrm>
        </p:spPr>
        <p:txBody>
          <a:bodyPr anchor="ctr">
            <a:normAutofit/>
          </a:bodyPr>
          <a:lstStyle/>
          <a:p>
            <a:pPr marL="0" indent="0">
              <a:buNone/>
            </a:pPr>
            <a:r>
              <a:rPr lang="en-IE" sz="2000" b="1" dirty="0">
                <a:solidFill>
                  <a:srgbClr val="595959"/>
                </a:solidFill>
              </a:rPr>
              <a:t>Frontend:</a:t>
            </a:r>
          </a:p>
          <a:p>
            <a:r>
              <a:rPr lang="en-IE" sz="2000" dirty="0" err="1">
                <a:solidFill>
                  <a:srgbClr val="595959"/>
                </a:solidFill>
              </a:rPr>
              <a:t>React.js</a:t>
            </a:r>
            <a:r>
              <a:rPr lang="en-IE" sz="2000" dirty="0">
                <a:solidFill>
                  <a:srgbClr val="595959"/>
                </a:solidFill>
              </a:rPr>
              <a:t>, </a:t>
            </a:r>
            <a:r>
              <a:rPr lang="en-IE" sz="2000" dirty="0" err="1">
                <a:solidFill>
                  <a:srgbClr val="595959"/>
                </a:solidFill>
              </a:rPr>
              <a:t>Leaflet.js</a:t>
            </a:r>
            <a:r>
              <a:rPr lang="en-IE" sz="2000" dirty="0">
                <a:solidFill>
                  <a:srgbClr val="595959"/>
                </a:solidFill>
              </a:rPr>
              <a:t> map</a:t>
            </a:r>
          </a:p>
          <a:p>
            <a:endParaRPr lang="en-IE" sz="2000" dirty="0">
              <a:solidFill>
                <a:srgbClr val="595959"/>
              </a:solidFill>
            </a:endParaRPr>
          </a:p>
          <a:p>
            <a:pPr marL="0" indent="0">
              <a:buNone/>
            </a:pPr>
            <a:r>
              <a:rPr lang="en-IE" sz="2000" b="1" dirty="0">
                <a:solidFill>
                  <a:srgbClr val="595959"/>
                </a:solidFill>
              </a:rPr>
              <a:t>Backend:</a:t>
            </a:r>
          </a:p>
          <a:p>
            <a:r>
              <a:rPr lang="en-IE" sz="2000" dirty="0">
                <a:solidFill>
                  <a:srgbClr val="595959"/>
                </a:solidFill>
              </a:rPr>
              <a:t>Flask/Django REST API, PostgreSQL/</a:t>
            </a:r>
            <a:r>
              <a:rPr lang="en-IE" sz="2000" dirty="0" err="1">
                <a:solidFill>
                  <a:srgbClr val="595959"/>
                </a:solidFill>
              </a:rPr>
              <a:t>PostGIS</a:t>
            </a:r>
            <a:endParaRPr lang="en-IE" sz="2000" dirty="0">
              <a:solidFill>
                <a:srgbClr val="595959"/>
              </a:solidFill>
            </a:endParaRPr>
          </a:p>
          <a:p>
            <a:r>
              <a:rPr lang="en-IE" sz="2000" dirty="0">
                <a:solidFill>
                  <a:srgbClr val="595959"/>
                </a:solidFill>
              </a:rPr>
              <a:t>Python routing engine (</a:t>
            </a:r>
            <a:r>
              <a:rPr lang="en-IE" sz="2000" dirty="0" err="1">
                <a:solidFill>
                  <a:srgbClr val="595959"/>
                </a:solidFill>
              </a:rPr>
              <a:t>NetworkX</a:t>
            </a:r>
            <a:r>
              <a:rPr lang="en-IE" sz="2000" dirty="0">
                <a:solidFill>
                  <a:srgbClr val="595959"/>
                </a:solidFill>
              </a:rPr>
              <a:t>, </a:t>
            </a:r>
            <a:r>
              <a:rPr lang="en-IE" sz="2000" dirty="0" err="1">
                <a:solidFill>
                  <a:srgbClr val="595959"/>
                </a:solidFill>
              </a:rPr>
              <a:t>OSMnx</a:t>
            </a:r>
            <a:r>
              <a:rPr lang="en-IE" sz="2000" dirty="0">
                <a:solidFill>
                  <a:srgbClr val="595959"/>
                </a:solidFill>
              </a:rPr>
              <a:t>)</a:t>
            </a:r>
          </a:p>
          <a:p>
            <a:r>
              <a:rPr lang="en-IE" sz="2000" dirty="0">
                <a:solidFill>
                  <a:srgbClr val="595959"/>
                </a:solidFill>
              </a:rPr>
              <a:t>ML pipeline (scikit-learn)</a:t>
            </a:r>
          </a:p>
          <a:p>
            <a:endParaRPr lang="en-IE" sz="2000" dirty="0">
              <a:solidFill>
                <a:srgbClr val="595959"/>
              </a:solidFill>
            </a:endParaRPr>
          </a:p>
          <a:p>
            <a:pPr marL="0" indent="0">
              <a:buNone/>
            </a:pPr>
            <a:r>
              <a:rPr lang="en-IE" sz="2000" b="1" dirty="0">
                <a:solidFill>
                  <a:srgbClr val="595959"/>
                </a:solidFill>
              </a:rPr>
              <a:t>Data Sources:</a:t>
            </a:r>
          </a:p>
          <a:p>
            <a:r>
              <a:rPr lang="en-IE" sz="2000" dirty="0">
                <a:solidFill>
                  <a:srgbClr val="595959"/>
                </a:solidFill>
              </a:rPr>
              <a:t>NYPD API, OSM, NYC Open Data, User hazards, Weather</a:t>
            </a:r>
          </a:p>
          <a:p>
            <a:endParaRPr lang="en-US" sz="2000" dirty="0">
              <a:solidFill>
                <a:srgbClr val="595959"/>
              </a:solidFill>
            </a:endParaRPr>
          </a:p>
        </p:txBody>
      </p:sp>
    </p:spTree>
    <p:extLst>
      <p:ext uri="{BB962C8B-B14F-4D97-AF65-F5344CB8AC3E}">
        <p14:creationId xmlns:p14="http://schemas.microsoft.com/office/powerpoint/2010/main" val="7230937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5" name="Rectangle 2054">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2803C15-6F60-7D60-6C7F-9425E6EB99DD}"/>
              </a:ext>
            </a:extLst>
          </p:cNvPr>
          <p:cNvSpPr>
            <a:spLocks noGrp="1"/>
          </p:cNvSpPr>
          <p:nvPr>
            <p:ph type="title"/>
          </p:nvPr>
        </p:nvSpPr>
        <p:spPr>
          <a:xfrm>
            <a:off x="793662" y="386930"/>
            <a:ext cx="10066122" cy="1298448"/>
          </a:xfrm>
        </p:spPr>
        <p:txBody>
          <a:bodyPr anchor="b">
            <a:normAutofit/>
          </a:bodyPr>
          <a:lstStyle/>
          <a:p>
            <a:r>
              <a:rPr lang="en-IE" sz="4800"/>
              <a:t>Development Plan (SCRUM)</a:t>
            </a:r>
            <a:endParaRPr lang="en-US" sz="4800"/>
          </a:p>
        </p:txBody>
      </p:sp>
      <p:sp>
        <p:nvSpPr>
          <p:cNvPr id="2057" name="Rectangle 2056">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9" name="Rectangle 2058">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08D770C-0AD5-C155-89D6-3AD888B638E2}"/>
              </a:ext>
            </a:extLst>
          </p:cNvPr>
          <p:cNvSpPr>
            <a:spLocks noGrp="1"/>
          </p:cNvSpPr>
          <p:nvPr>
            <p:ph idx="1"/>
          </p:nvPr>
        </p:nvSpPr>
        <p:spPr>
          <a:xfrm>
            <a:off x="793661" y="2599509"/>
            <a:ext cx="4530898" cy="3639450"/>
          </a:xfrm>
        </p:spPr>
        <p:txBody>
          <a:bodyPr anchor="ctr">
            <a:normAutofit/>
          </a:bodyPr>
          <a:lstStyle/>
          <a:p>
            <a:r>
              <a:rPr lang="en-IE" sz="2000" dirty="0"/>
              <a:t>Sprint 1-2: Data pipeline &amp; routing</a:t>
            </a:r>
          </a:p>
          <a:p>
            <a:r>
              <a:rPr lang="en-IE" sz="2000" dirty="0"/>
              <a:t>Sprint 3-4: Safety scoring &amp; frontend</a:t>
            </a:r>
          </a:p>
          <a:p>
            <a:r>
              <a:rPr lang="en-IE" sz="2000" dirty="0"/>
              <a:t>Sprint 5-6: Validation &amp; optimization</a:t>
            </a:r>
          </a:p>
          <a:p>
            <a:r>
              <a:rPr lang="en-IE" sz="2000" dirty="0"/>
              <a:t>SCRUM: Daily standups, sprint planning, reviews, retrospectives</a:t>
            </a:r>
          </a:p>
          <a:p>
            <a:r>
              <a:rPr lang="en-IE" sz="2000" b="1" dirty="0"/>
              <a:t>Project Management Tool: Jira</a:t>
            </a:r>
            <a:r>
              <a:rPr lang="en-IE" sz="2000" dirty="0"/>
              <a:t> for sprint boards and backlog tracking</a:t>
            </a:r>
          </a:p>
          <a:p>
            <a:endParaRPr lang="en-US" sz="2000" dirty="0"/>
          </a:p>
        </p:txBody>
      </p:sp>
      <p:pic>
        <p:nvPicPr>
          <p:cNvPr id="2050" name="Picture 2" descr="Project Management Team Stock Illustrations – 75,682 Project Management  Team Stock Illustrations, Vectors &amp; Clipart - Dreamstime">
            <a:extLst>
              <a:ext uri="{FF2B5EF4-FFF2-40B4-BE49-F238E27FC236}">
                <a16:creationId xmlns:a16="http://schemas.microsoft.com/office/drawing/2014/main" id="{1DF8AC77-689D-2FF7-2A90-81114073F598}"/>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911532" y="2558094"/>
            <a:ext cx="5150277" cy="3566566"/>
          </a:xfrm>
          <a:prstGeom prst="rect">
            <a:avLst/>
          </a:prstGeom>
          <a:noFill/>
          <a:extLst>
            <a:ext uri="{909E8E84-426E-40DD-AFC4-6F175D3DCCD1}">
              <a14:hiddenFill xmlns:a14="http://schemas.microsoft.com/office/drawing/2010/main">
                <a:solidFill>
                  <a:srgbClr val="FFFFFF"/>
                </a:solidFill>
              </a14:hiddenFill>
            </a:ext>
          </a:extLst>
        </p:spPr>
      </p:pic>
      <p:sp>
        <p:nvSpPr>
          <p:cNvPr id="2061" name="Rectangle 2060">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508409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79" name="Rectangle 3078">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081" name="Arc 3080">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09DDB7B-38B3-B409-36F3-2ACF1C6F5E08}"/>
              </a:ext>
            </a:extLst>
          </p:cNvPr>
          <p:cNvSpPr>
            <a:spLocks noGrp="1"/>
          </p:cNvSpPr>
          <p:nvPr>
            <p:ph type="title"/>
          </p:nvPr>
        </p:nvSpPr>
        <p:spPr>
          <a:xfrm>
            <a:off x="5894962" y="479493"/>
            <a:ext cx="5458838" cy="1325563"/>
          </a:xfrm>
        </p:spPr>
        <p:txBody>
          <a:bodyPr>
            <a:normAutofit/>
          </a:bodyPr>
          <a:lstStyle/>
          <a:p>
            <a:r>
              <a:rPr lang="en-IE" dirty="0"/>
              <a:t>Evaluation Plan</a:t>
            </a:r>
            <a:endParaRPr lang="en-US" dirty="0"/>
          </a:p>
        </p:txBody>
      </p:sp>
      <p:sp>
        <p:nvSpPr>
          <p:cNvPr id="3083" name="Freeform: Shape 3082">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3074" name="Picture 2" descr="Check list - Free files and folders icons">
            <a:extLst>
              <a:ext uri="{FF2B5EF4-FFF2-40B4-BE49-F238E27FC236}">
                <a16:creationId xmlns:a16="http://schemas.microsoft.com/office/drawing/2014/main" id="{25E572FE-6373-20E1-55FB-FEF3DA8E16C6}"/>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03182" y="955437"/>
            <a:ext cx="4777381" cy="4777381"/>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1EF18F65-A83C-7E88-999B-0141261D36E6}"/>
              </a:ext>
            </a:extLst>
          </p:cNvPr>
          <p:cNvSpPr>
            <a:spLocks noGrp="1"/>
          </p:cNvSpPr>
          <p:nvPr>
            <p:ph idx="1"/>
          </p:nvPr>
        </p:nvSpPr>
        <p:spPr>
          <a:xfrm>
            <a:off x="5894962" y="1984443"/>
            <a:ext cx="5458838" cy="4192520"/>
          </a:xfrm>
        </p:spPr>
        <p:txBody>
          <a:bodyPr>
            <a:normAutofit/>
          </a:bodyPr>
          <a:lstStyle/>
          <a:p>
            <a:pPr marL="0" indent="0">
              <a:buNone/>
            </a:pPr>
            <a:r>
              <a:rPr lang="en-IE" sz="2400" b="1" dirty="0"/>
              <a:t>Quantitative:</a:t>
            </a:r>
          </a:p>
          <a:p>
            <a:r>
              <a:rPr lang="en-IE" sz="2400" dirty="0"/>
              <a:t>Historical validation</a:t>
            </a:r>
          </a:p>
          <a:p>
            <a:r>
              <a:rPr lang="en-IE" sz="2400" dirty="0"/>
              <a:t>Algorithm performance testing</a:t>
            </a:r>
          </a:p>
          <a:p>
            <a:r>
              <a:rPr lang="en-IE" sz="2400" dirty="0"/>
              <a:t>Safety score validation</a:t>
            </a:r>
          </a:p>
          <a:p>
            <a:endParaRPr lang="en-IE" sz="2400" dirty="0"/>
          </a:p>
          <a:p>
            <a:pPr marL="0" indent="0">
              <a:buNone/>
            </a:pPr>
            <a:r>
              <a:rPr lang="en-IE" sz="2400" b="1" dirty="0"/>
              <a:t>Qualitative:</a:t>
            </a:r>
          </a:p>
          <a:p>
            <a:r>
              <a:rPr lang="en-IE" sz="2400" dirty="0"/>
              <a:t>Expert feedback</a:t>
            </a:r>
          </a:p>
          <a:p>
            <a:r>
              <a:rPr lang="en-IE" sz="2400" dirty="0"/>
              <a:t>Literature comparison</a:t>
            </a:r>
          </a:p>
          <a:p>
            <a:r>
              <a:rPr lang="en-IE" sz="2400" dirty="0"/>
              <a:t>Case study analysis</a:t>
            </a:r>
          </a:p>
          <a:p>
            <a:endParaRPr lang="en-US" sz="2400" dirty="0"/>
          </a:p>
        </p:txBody>
      </p:sp>
    </p:spTree>
    <p:extLst>
      <p:ext uri="{BB962C8B-B14F-4D97-AF65-F5344CB8AC3E}">
        <p14:creationId xmlns:p14="http://schemas.microsoft.com/office/powerpoint/2010/main" val="49205019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86</TotalTime>
  <Words>1580</Words>
  <Application>Microsoft Macintosh PowerPoint</Application>
  <PresentationFormat>Widescreen</PresentationFormat>
  <Paragraphs>138</Paragraphs>
  <Slides>11</Slides>
  <Notes>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Aptos</vt:lpstr>
      <vt:lpstr>Aptos Display</vt:lpstr>
      <vt:lpstr>Arial</vt:lpstr>
      <vt:lpstr>Calibri</vt:lpstr>
      <vt:lpstr>Office Theme</vt:lpstr>
      <vt:lpstr>Safe  Cyclist / Pedestrian Routing System</vt:lpstr>
      <vt:lpstr>Problem Statement</vt:lpstr>
      <vt:lpstr>Why This Matters</vt:lpstr>
      <vt:lpstr>Target Users</vt:lpstr>
      <vt:lpstr>Use Case : TU Dublin student walking from the Grangegorman campus to the Parnell Luas stop in the evening </vt:lpstr>
      <vt:lpstr>MVP Scope</vt:lpstr>
      <vt:lpstr>PowerPoint Presentation</vt:lpstr>
      <vt:lpstr>Development Plan (SCRUM)</vt:lpstr>
      <vt:lpstr>Evaluation Plan</vt:lpstr>
      <vt:lpstr>Future Enhancements</vt:lpstr>
      <vt:lpstr>Q &amp; 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D24126339 Huda Ibrahim</dc:creator>
  <cp:lastModifiedBy>D24126339 Huda Ibrahim</cp:lastModifiedBy>
  <cp:revision>14</cp:revision>
  <dcterms:created xsi:type="dcterms:W3CDTF">2025-09-24T22:58:29Z</dcterms:created>
  <dcterms:modified xsi:type="dcterms:W3CDTF">2025-09-25T00:25:16Z</dcterms:modified>
</cp:coreProperties>
</file>